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903" r:id="rId2"/>
    <p:sldId id="856" r:id="rId3"/>
    <p:sldId id="871" r:id="rId4"/>
    <p:sldId id="888" r:id="rId5"/>
    <p:sldId id="841" r:id="rId6"/>
    <p:sldId id="842" r:id="rId7"/>
    <p:sldId id="887" r:id="rId8"/>
    <p:sldId id="721" r:id="rId9"/>
    <p:sldId id="878" r:id="rId10"/>
    <p:sldId id="879" r:id="rId11"/>
    <p:sldId id="880" r:id="rId12"/>
    <p:sldId id="881" r:id="rId13"/>
    <p:sldId id="882" r:id="rId14"/>
    <p:sldId id="883" r:id="rId15"/>
    <p:sldId id="904" r:id="rId16"/>
  </p:sldIdLst>
  <p:sldSz cx="9144000" cy="6858000" type="screen4x3"/>
  <p:notesSz cx="7086600" cy="10223500"/>
  <p:defaultTextStyle>
    <a:defPPr>
      <a:defRPr lang="es-ES"/>
    </a:defPPr>
    <a:lvl1pPr algn="ctr" rtl="0" fontAlgn="base">
      <a:spcBef>
        <a:spcPct val="50000"/>
      </a:spcBef>
      <a:spcAft>
        <a:spcPct val="0"/>
      </a:spcAft>
      <a:defRPr sz="2000" b="1" kern="1200">
        <a:solidFill>
          <a:schemeClr val="bg1"/>
        </a:solidFill>
        <a:latin typeface="Arial" pitchFamily="34" charset="0"/>
        <a:ea typeface="+mn-ea"/>
        <a:cs typeface="+mn-cs"/>
      </a:defRPr>
    </a:lvl1pPr>
    <a:lvl2pPr marL="457200" algn="ctr" rtl="0" fontAlgn="base">
      <a:spcBef>
        <a:spcPct val="50000"/>
      </a:spcBef>
      <a:spcAft>
        <a:spcPct val="0"/>
      </a:spcAft>
      <a:defRPr sz="2000" b="1" kern="1200">
        <a:solidFill>
          <a:schemeClr val="bg1"/>
        </a:solidFill>
        <a:latin typeface="Arial" pitchFamily="34" charset="0"/>
        <a:ea typeface="+mn-ea"/>
        <a:cs typeface="+mn-cs"/>
      </a:defRPr>
    </a:lvl2pPr>
    <a:lvl3pPr marL="914400" algn="ctr" rtl="0" fontAlgn="base">
      <a:spcBef>
        <a:spcPct val="50000"/>
      </a:spcBef>
      <a:spcAft>
        <a:spcPct val="0"/>
      </a:spcAft>
      <a:defRPr sz="2000" b="1" kern="1200">
        <a:solidFill>
          <a:schemeClr val="bg1"/>
        </a:solidFill>
        <a:latin typeface="Arial" pitchFamily="34" charset="0"/>
        <a:ea typeface="+mn-ea"/>
        <a:cs typeface="+mn-cs"/>
      </a:defRPr>
    </a:lvl3pPr>
    <a:lvl4pPr marL="1371600" algn="ctr" rtl="0" fontAlgn="base">
      <a:spcBef>
        <a:spcPct val="50000"/>
      </a:spcBef>
      <a:spcAft>
        <a:spcPct val="0"/>
      </a:spcAft>
      <a:defRPr sz="2000" b="1" kern="1200">
        <a:solidFill>
          <a:schemeClr val="bg1"/>
        </a:solidFill>
        <a:latin typeface="Arial" pitchFamily="34" charset="0"/>
        <a:ea typeface="+mn-ea"/>
        <a:cs typeface="+mn-cs"/>
      </a:defRPr>
    </a:lvl4pPr>
    <a:lvl5pPr marL="1828800" algn="ctr" rtl="0" fontAlgn="base">
      <a:spcBef>
        <a:spcPct val="50000"/>
      </a:spcBef>
      <a:spcAft>
        <a:spcPct val="0"/>
      </a:spcAft>
      <a:defRPr sz="2000" b="1" kern="1200">
        <a:solidFill>
          <a:schemeClr val="bg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chemeClr val="bg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chemeClr val="bg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chemeClr val="bg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chemeClr val="bg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CC"/>
    <a:srgbClr val="FF9900"/>
    <a:srgbClr val="3333CC"/>
    <a:srgbClr val="9966FF"/>
    <a:srgbClr val="99CC00"/>
    <a:srgbClr val="0033CC"/>
    <a:srgbClr val="008000"/>
    <a:srgbClr val="FFCC00"/>
    <a:srgbClr val="CC3300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41" autoAdjust="0"/>
    <p:restoredTop sz="94640" autoAdjust="0"/>
  </p:normalViewPr>
  <p:slideViewPr>
    <p:cSldViewPr>
      <p:cViewPr varScale="1">
        <p:scale>
          <a:sx n="66" d="100"/>
          <a:sy n="66" d="100"/>
        </p:scale>
        <p:origin x="1428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5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022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911" tIns="49455" rIns="98911" bIns="49455" numCol="1" anchor="t" anchorCtr="0" compatLnSpc="1">
            <a:prstTxWarp prst="textNoShape">
              <a:avLst/>
            </a:prstTxWarp>
          </a:bodyPr>
          <a:lstStyle>
            <a:lvl1pPr algn="l" defTabSz="989013">
              <a:spcBef>
                <a:spcPct val="0"/>
              </a:spcBef>
              <a:defRPr sz="1300" b="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14788" y="0"/>
            <a:ext cx="307022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911" tIns="49455" rIns="98911" bIns="49455" numCol="1" anchor="t" anchorCtr="0" compatLnSpc="1">
            <a:prstTxWarp prst="textNoShape">
              <a:avLst/>
            </a:prstTxWarp>
          </a:bodyPr>
          <a:lstStyle>
            <a:lvl1pPr algn="r" defTabSz="989013">
              <a:spcBef>
                <a:spcPct val="0"/>
              </a:spcBef>
              <a:defRPr sz="1300" b="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10738"/>
            <a:ext cx="307022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911" tIns="49455" rIns="98911" bIns="49455" numCol="1" anchor="b" anchorCtr="0" compatLnSpc="1">
            <a:prstTxWarp prst="textNoShape">
              <a:avLst/>
            </a:prstTxWarp>
          </a:bodyPr>
          <a:lstStyle>
            <a:lvl1pPr algn="l" defTabSz="989013">
              <a:spcBef>
                <a:spcPct val="0"/>
              </a:spcBef>
              <a:defRPr sz="1300" b="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14788" y="9710738"/>
            <a:ext cx="307022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911" tIns="49455" rIns="98911" bIns="49455" numCol="1" anchor="b" anchorCtr="0" compatLnSpc="1">
            <a:prstTxWarp prst="textNoShape">
              <a:avLst/>
            </a:prstTxWarp>
          </a:bodyPr>
          <a:lstStyle>
            <a:lvl1pPr algn="r" defTabSz="989013">
              <a:spcBef>
                <a:spcPct val="0"/>
              </a:spcBef>
              <a:defRPr sz="1300" b="0">
                <a:solidFill>
                  <a:schemeClr val="tx1"/>
                </a:solidFill>
              </a:defRPr>
            </a:lvl1pPr>
          </a:lstStyle>
          <a:p>
            <a:fld id="{3872DC19-E1ED-4FC3-9FDE-A7DA31C8078C}" type="slidenum">
              <a:rPr lang="en-GB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91064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022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911" tIns="49455" rIns="98911" bIns="49455" numCol="1" anchor="t" anchorCtr="0" compatLnSpc="1">
            <a:prstTxWarp prst="textNoShape">
              <a:avLst/>
            </a:prstTxWarp>
          </a:bodyPr>
          <a:lstStyle>
            <a:lvl1pPr algn="l" defTabSz="989013">
              <a:spcBef>
                <a:spcPct val="0"/>
              </a:spcBef>
              <a:defRPr sz="1300" b="0">
                <a:solidFill>
                  <a:schemeClr val="tx1"/>
                </a:solidFill>
              </a:defRPr>
            </a:lvl1pPr>
          </a:lstStyle>
          <a:p>
            <a:endParaRPr lang="es-ES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6375" y="0"/>
            <a:ext cx="307022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911" tIns="49455" rIns="98911" bIns="49455" numCol="1" anchor="t" anchorCtr="0" compatLnSpc="1">
            <a:prstTxWarp prst="textNoShape">
              <a:avLst/>
            </a:prstTxWarp>
          </a:bodyPr>
          <a:lstStyle>
            <a:lvl1pPr algn="r" defTabSz="989013">
              <a:spcBef>
                <a:spcPct val="0"/>
              </a:spcBef>
              <a:defRPr sz="1300" b="0">
                <a:solidFill>
                  <a:schemeClr val="tx1"/>
                </a:solidFill>
              </a:defRPr>
            </a:lvl1pPr>
          </a:lstStyle>
          <a:p>
            <a:endParaRPr lang="es-ES"/>
          </a:p>
        </p:txBody>
      </p:sp>
      <p:sp>
        <p:nvSpPr>
          <p:cNvPr id="829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87425" y="766763"/>
            <a:ext cx="5111750" cy="38338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29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4563" y="4856163"/>
            <a:ext cx="5197475" cy="460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911" tIns="49455" rIns="98911" bIns="4945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829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12325"/>
            <a:ext cx="307022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911" tIns="49455" rIns="98911" bIns="49455" numCol="1" anchor="b" anchorCtr="0" compatLnSpc="1">
            <a:prstTxWarp prst="textNoShape">
              <a:avLst/>
            </a:prstTxWarp>
          </a:bodyPr>
          <a:lstStyle>
            <a:lvl1pPr algn="l" defTabSz="989013">
              <a:spcBef>
                <a:spcPct val="0"/>
              </a:spcBef>
              <a:defRPr sz="1300" b="0">
                <a:solidFill>
                  <a:schemeClr val="tx1"/>
                </a:solidFill>
              </a:defRPr>
            </a:lvl1pPr>
          </a:lstStyle>
          <a:p>
            <a:endParaRPr lang="es-ES"/>
          </a:p>
        </p:txBody>
      </p:sp>
      <p:sp>
        <p:nvSpPr>
          <p:cNvPr id="829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6375" y="9712325"/>
            <a:ext cx="307022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911" tIns="49455" rIns="98911" bIns="49455" numCol="1" anchor="b" anchorCtr="0" compatLnSpc="1">
            <a:prstTxWarp prst="textNoShape">
              <a:avLst/>
            </a:prstTxWarp>
          </a:bodyPr>
          <a:lstStyle>
            <a:lvl1pPr algn="r" defTabSz="989013">
              <a:spcBef>
                <a:spcPct val="0"/>
              </a:spcBef>
              <a:defRPr sz="1300" b="0">
                <a:solidFill>
                  <a:schemeClr val="tx1"/>
                </a:solidFill>
              </a:defRPr>
            </a:lvl1pPr>
          </a:lstStyle>
          <a:p>
            <a:fld id="{406BD994-8E80-4044-B2DD-2BF24D5BC451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278509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058720-5E7A-447C-BFCF-A72C81E6C8D9}" type="slidenum">
              <a:rPr lang="es-ES"/>
              <a:pPr/>
              <a:t>4</a:t>
            </a:fld>
            <a:endParaRPr lang="es-ES"/>
          </a:p>
        </p:txBody>
      </p:sp>
      <p:sp>
        <p:nvSpPr>
          <p:cNvPr id="873474" name="Rectangle 7"/>
          <p:cNvSpPr txBox="1">
            <a:spLocks noGrp="1" noChangeArrowheads="1"/>
          </p:cNvSpPr>
          <p:nvPr/>
        </p:nvSpPr>
        <p:spPr bwMode="auto">
          <a:xfrm>
            <a:off x="4014100" y="9710817"/>
            <a:ext cx="3070860" cy="511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665" tIns="47832" rIns="95665" bIns="47832" anchor="b"/>
          <a:lstStyle/>
          <a:p>
            <a:pPr algn="r"/>
            <a:fld id="{739FC9DD-B4CF-470B-ABA4-88E8871DA611}" type="slidenum">
              <a:rPr lang="es-ES" sz="1300">
                <a:latin typeface="Arial" charset="0"/>
              </a:rPr>
              <a:pPr algn="r"/>
              <a:t>4</a:t>
            </a:fld>
            <a:endParaRPr lang="es-ES" sz="1300" dirty="0">
              <a:latin typeface="Arial" charset="0"/>
            </a:endParaRPr>
          </a:p>
        </p:txBody>
      </p:sp>
      <p:sp>
        <p:nvSpPr>
          <p:cNvPr id="873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34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7"/>
          <p:cNvSpPr txBox="1">
            <a:spLocks noGrp="1" noChangeArrowheads="1"/>
          </p:cNvSpPr>
          <p:nvPr/>
        </p:nvSpPr>
        <p:spPr bwMode="auto">
          <a:xfrm>
            <a:off x="4015740" y="9712325"/>
            <a:ext cx="3070860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8911" tIns="49455" rIns="98911" bIns="49455" anchor="b"/>
          <a:lstStyle/>
          <a:p>
            <a:pPr algn="r"/>
            <a:fld id="{1EE3101F-45B3-4C25-A1D9-10FAD57A8B41}" type="slidenum">
              <a:rPr lang="es-ES" sz="1300"/>
              <a:pPr algn="r"/>
              <a:t>5</a:t>
            </a:fld>
            <a:endParaRPr lang="es-ES" sz="1300" dirty="0"/>
          </a:p>
        </p:txBody>
      </p:sp>
      <p:sp>
        <p:nvSpPr>
          <p:cNvPr id="1208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A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7"/>
          <p:cNvSpPr txBox="1">
            <a:spLocks noGrp="1" noChangeArrowheads="1"/>
          </p:cNvSpPr>
          <p:nvPr/>
        </p:nvSpPr>
        <p:spPr bwMode="auto">
          <a:xfrm>
            <a:off x="4015740" y="9712325"/>
            <a:ext cx="3070860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8911" tIns="49455" rIns="98911" bIns="49455" anchor="b"/>
          <a:lstStyle/>
          <a:p>
            <a:pPr algn="r"/>
            <a:fld id="{39DE7722-EE11-4BC5-B549-CC5B8CB43755}" type="slidenum">
              <a:rPr lang="es-ES" sz="1300"/>
              <a:pPr algn="r"/>
              <a:t>6</a:t>
            </a:fld>
            <a:endParaRPr lang="es-ES" sz="1300" dirty="0"/>
          </a:p>
        </p:txBody>
      </p:sp>
      <p:sp>
        <p:nvSpPr>
          <p:cNvPr id="135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7"/>
          <p:cNvSpPr txBox="1">
            <a:spLocks noGrp="1" noChangeArrowheads="1"/>
          </p:cNvSpPr>
          <p:nvPr/>
        </p:nvSpPr>
        <p:spPr bwMode="auto">
          <a:xfrm>
            <a:off x="4015741" y="9712326"/>
            <a:ext cx="3070860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8903" tIns="49450" rIns="98903" bIns="49450" anchor="b"/>
          <a:lstStyle/>
          <a:p>
            <a:pPr algn="r"/>
            <a:fld id="{39DE7722-EE11-4BC5-B549-CC5B8CB43755}" type="slidenum">
              <a:rPr lang="es-ES" sz="1300">
                <a:solidFill>
                  <a:prstClr val="white"/>
                </a:solidFill>
              </a:rPr>
              <a:pPr algn="r"/>
              <a:t>7</a:t>
            </a:fld>
            <a:endParaRPr lang="es-ES" sz="1300" dirty="0">
              <a:solidFill>
                <a:prstClr val="white"/>
              </a:solidFill>
            </a:endParaRPr>
          </a:p>
        </p:txBody>
      </p:sp>
      <p:sp>
        <p:nvSpPr>
          <p:cNvPr id="135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7"/>
          <p:cNvSpPr txBox="1">
            <a:spLocks noGrp="1" noChangeArrowheads="1"/>
          </p:cNvSpPr>
          <p:nvPr/>
        </p:nvSpPr>
        <p:spPr bwMode="auto">
          <a:xfrm>
            <a:off x="4015740" y="9712325"/>
            <a:ext cx="3070860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8911" tIns="49455" rIns="98911" bIns="49455" anchor="b"/>
          <a:lstStyle/>
          <a:p>
            <a:pPr algn="r"/>
            <a:fld id="{6A020889-DEA5-4288-B16F-6574D829BF9F}" type="slidenum">
              <a:rPr lang="es-ES" sz="1300"/>
              <a:pPr algn="r"/>
              <a:t>8</a:t>
            </a:fld>
            <a:endParaRPr lang="es-ES" sz="1300" dirty="0"/>
          </a:p>
        </p:txBody>
      </p:sp>
      <p:sp>
        <p:nvSpPr>
          <p:cNvPr id="141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7"/>
          <p:cNvSpPr txBox="1">
            <a:spLocks noGrp="1" noChangeArrowheads="1"/>
          </p:cNvSpPr>
          <p:nvPr/>
        </p:nvSpPr>
        <p:spPr bwMode="auto">
          <a:xfrm>
            <a:off x="4015741" y="9712326"/>
            <a:ext cx="3070860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8903" tIns="49450" rIns="98903" bIns="49450" anchor="b"/>
          <a:lstStyle/>
          <a:p>
            <a:pPr algn="r"/>
            <a:fld id="{39DE7722-EE11-4BC5-B549-CC5B8CB43755}" type="slidenum">
              <a:rPr lang="es-ES" sz="1300">
                <a:solidFill>
                  <a:prstClr val="white"/>
                </a:solidFill>
              </a:rPr>
              <a:pPr algn="r"/>
              <a:t>9</a:t>
            </a:fld>
            <a:endParaRPr lang="es-ES" sz="1300" dirty="0">
              <a:solidFill>
                <a:prstClr val="white"/>
              </a:solidFill>
            </a:endParaRPr>
          </a:p>
        </p:txBody>
      </p:sp>
      <p:sp>
        <p:nvSpPr>
          <p:cNvPr id="135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7"/>
          <p:cNvSpPr txBox="1">
            <a:spLocks noGrp="1" noChangeArrowheads="1"/>
          </p:cNvSpPr>
          <p:nvPr/>
        </p:nvSpPr>
        <p:spPr bwMode="auto">
          <a:xfrm>
            <a:off x="4015741" y="9712326"/>
            <a:ext cx="3070860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8903" tIns="49450" rIns="98903" bIns="49450" anchor="b"/>
          <a:lstStyle/>
          <a:p>
            <a:pPr algn="r"/>
            <a:fld id="{39DE7722-EE11-4BC5-B549-CC5B8CB43755}" type="slidenum">
              <a:rPr lang="es-ES" sz="1300">
                <a:solidFill>
                  <a:prstClr val="white"/>
                </a:solidFill>
              </a:rPr>
              <a:pPr algn="r"/>
              <a:t>10</a:t>
            </a:fld>
            <a:endParaRPr lang="es-ES" sz="1300" dirty="0">
              <a:solidFill>
                <a:prstClr val="white"/>
              </a:solidFill>
            </a:endParaRPr>
          </a:p>
        </p:txBody>
      </p:sp>
      <p:sp>
        <p:nvSpPr>
          <p:cNvPr id="135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7"/>
          <p:cNvSpPr txBox="1">
            <a:spLocks noGrp="1" noChangeArrowheads="1"/>
          </p:cNvSpPr>
          <p:nvPr/>
        </p:nvSpPr>
        <p:spPr bwMode="auto">
          <a:xfrm>
            <a:off x="4015741" y="9712326"/>
            <a:ext cx="3070860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8903" tIns="49450" rIns="98903" bIns="49450" anchor="b"/>
          <a:lstStyle/>
          <a:p>
            <a:pPr algn="r"/>
            <a:fld id="{39DE7722-EE11-4BC5-B549-CC5B8CB43755}" type="slidenum">
              <a:rPr lang="es-ES" sz="1300">
                <a:solidFill>
                  <a:prstClr val="white"/>
                </a:solidFill>
              </a:rPr>
              <a:pPr algn="r"/>
              <a:t>11</a:t>
            </a:fld>
            <a:endParaRPr lang="es-ES" sz="1300" dirty="0">
              <a:solidFill>
                <a:prstClr val="white"/>
              </a:solidFill>
            </a:endParaRPr>
          </a:p>
        </p:txBody>
      </p:sp>
      <p:sp>
        <p:nvSpPr>
          <p:cNvPr id="135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/>
              <a:t>Haga clic para modificar el estilo de subtítulo del patrón</a:t>
            </a:r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96B3BEC-52FE-4F9E-870F-6B52422EFAB2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727FADE-C840-4AD1-899A-49F1BF67D0F8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1E3A8C3-0C39-4CD6-834B-F4EA33B9FB63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0"/>
          </p:nvPr>
        </p:nvSpPr>
        <p:spPr>
          <a:xfrm>
            <a:off x="8458200" y="6381750"/>
            <a:ext cx="457200" cy="247650"/>
          </a:xfrm>
        </p:spPr>
        <p:txBody>
          <a:bodyPr/>
          <a:lstStyle>
            <a:lvl1pPr>
              <a:defRPr/>
            </a:lvl1pPr>
          </a:lstStyle>
          <a:p>
            <a:fld id="{BC29B90E-31FD-4074-B58C-1B4E890395B7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y 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abla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>
          <a:xfrm>
            <a:off x="8458200" y="6381750"/>
            <a:ext cx="457200" cy="247650"/>
          </a:xfrm>
        </p:spPr>
        <p:txBody>
          <a:bodyPr/>
          <a:lstStyle>
            <a:lvl1pPr>
              <a:defRPr/>
            </a:lvl1pPr>
          </a:lstStyle>
          <a:p>
            <a:fld id="{742B55E8-588D-4914-A2DC-70A094674156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9C5DC3-0AF6-4BBE-8694-EF7B4DDEAC0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2867473-CB32-45BE-B682-6E06D0039506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8AAC3D0-FF96-4F50-9CA9-01FD3BDEF6F6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33742D3-70B6-4C60-8AA1-74C4AEB47529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5367665-5D91-4E0F-A798-A2455501A8A0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F7B2E36-FF16-4CD9-8A4F-9604AC14DAD6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B4F5F9F-7A50-43BF-BB7E-B69A7C9991FE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08608FB-770D-405C-8399-92CEFB03D730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EBC03DA-3752-4874-BE11-217D6DB710B2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58200" y="6381750"/>
            <a:ext cx="457200" cy="24765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solidFill>
                  <a:schemeClr val="tx1"/>
                </a:solidFill>
              </a:defRPr>
            </a:lvl1pPr>
          </a:lstStyle>
          <a:p>
            <a:fld id="{30AD269C-FC95-4A66-9FEF-22C609F2D66B}" type="slidenum">
              <a:rPr lang="es-ES"/>
              <a:pPr/>
              <a:t>‹Nº›</a:t>
            </a:fld>
            <a:endParaRPr lang="es-ES"/>
          </a:p>
        </p:txBody>
      </p:sp>
      <p:pic>
        <p:nvPicPr>
          <p:cNvPr id="1034" name="Picture 10" descr="Logo_TUNING_AL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7092950" y="333375"/>
            <a:ext cx="14954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8" name="Rectangle 14"/>
          <p:cNvSpPr>
            <a:spLocks noChangeArrowheads="1"/>
          </p:cNvSpPr>
          <p:nvPr userDrawn="1"/>
        </p:nvSpPr>
        <p:spPr bwMode="auto">
          <a:xfrm>
            <a:off x="114300" y="123825"/>
            <a:ext cx="8915400" cy="6610350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3" r:id="rId14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7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emf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#_ftnref1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3933825"/>
            <a:ext cx="8424863" cy="2233613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spcBef>
                <a:spcPct val="10000"/>
              </a:spcBef>
              <a:buFontTx/>
              <a:buNone/>
            </a:pPr>
            <a:endParaRPr lang="en-GB" sz="2800" dirty="0">
              <a:solidFill>
                <a:schemeClr val="accent2"/>
              </a:solidFill>
              <a:latin typeface="Comic Sans MS" pitchFamily="66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10000"/>
              </a:spcBef>
              <a:buFontTx/>
              <a:buNone/>
            </a:pPr>
            <a:endParaRPr lang="en-GB" sz="2000" dirty="0">
              <a:solidFill>
                <a:schemeClr val="accent2"/>
              </a:solidFill>
              <a:latin typeface="Comic Sans MS" pitchFamily="66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10000"/>
              </a:spcBef>
              <a:buFontTx/>
              <a:buNone/>
            </a:pPr>
            <a:endParaRPr lang="en-GB" sz="2000" dirty="0">
              <a:solidFill>
                <a:schemeClr val="accent2"/>
              </a:solidFill>
            </a:endParaRPr>
          </a:p>
          <a:p>
            <a:pPr algn="ctr" eaLnBrk="1" hangingPunct="1">
              <a:lnSpc>
                <a:spcPct val="80000"/>
              </a:lnSpc>
              <a:spcBef>
                <a:spcPct val="10000"/>
              </a:spcBef>
              <a:buFontTx/>
              <a:buNone/>
            </a:pPr>
            <a:endParaRPr lang="en-GB" sz="2000" b="1" dirty="0">
              <a:solidFill>
                <a:schemeClr val="accent2"/>
              </a:solidFill>
            </a:endParaRPr>
          </a:p>
          <a:p>
            <a:pPr algn="ctr" eaLnBrk="1" hangingPunct="1">
              <a:lnSpc>
                <a:spcPct val="80000"/>
              </a:lnSpc>
              <a:spcBef>
                <a:spcPct val="10000"/>
              </a:spcBef>
              <a:buFontTx/>
              <a:buNone/>
            </a:pPr>
            <a:endParaRPr lang="en-GB" sz="2000" b="1" dirty="0">
              <a:solidFill>
                <a:schemeClr val="accent2"/>
              </a:solidFill>
            </a:endParaRPr>
          </a:p>
          <a:p>
            <a:pPr algn="ctr" eaLnBrk="1" hangingPunct="1">
              <a:lnSpc>
                <a:spcPct val="80000"/>
              </a:lnSpc>
              <a:spcBef>
                <a:spcPct val="10000"/>
              </a:spcBef>
              <a:buFontTx/>
              <a:buNone/>
            </a:pPr>
            <a:r>
              <a:rPr lang="en-GB" sz="1800" b="1" dirty="0">
                <a:solidFill>
                  <a:schemeClr val="accent2"/>
                </a:solidFill>
              </a:rPr>
              <a:t>Pablo </a:t>
            </a:r>
            <a:r>
              <a:rPr lang="en-GB" sz="1800" b="1" dirty="0" err="1">
                <a:solidFill>
                  <a:schemeClr val="accent2"/>
                </a:solidFill>
              </a:rPr>
              <a:t>Beneitone</a:t>
            </a:r>
            <a:r>
              <a:rPr lang="en-GB" sz="1800" b="1" dirty="0">
                <a:solidFill>
                  <a:schemeClr val="accent2"/>
                </a:solidFill>
              </a:rPr>
              <a:t> and </a:t>
            </a:r>
            <a:r>
              <a:rPr lang="en-GB" sz="1800" b="1" dirty="0" err="1">
                <a:solidFill>
                  <a:schemeClr val="accent2"/>
                </a:solidFill>
              </a:rPr>
              <a:t>Edurne</a:t>
            </a:r>
            <a:r>
              <a:rPr lang="en-GB" sz="1800" b="1" dirty="0">
                <a:solidFill>
                  <a:schemeClr val="accent2"/>
                </a:solidFill>
              </a:rPr>
              <a:t> Bartolome</a:t>
            </a:r>
          </a:p>
          <a:p>
            <a:pPr algn="ctr" eaLnBrk="1" hangingPunct="1">
              <a:lnSpc>
                <a:spcPct val="80000"/>
              </a:lnSpc>
              <a:spcBef>
                <a:spcPct val="10000"/>
              </a:spcBef>
              <a:buFontTx/>
              <a:buNone/>
            </a:pPr>
            <a:endParaRPr lang="en-GB" sz="2400" b="1" dirty="0">
              <a:solidFill>
                <a:schemeClr val="accent2"/>
              </a:solidFill>
            </a:endParaRPr>
          </a:p>
          <a:p>
            <a:pPr algn="ctr" eaLnBrk="1" hangingPunct="1">
              <a:lnSpc>
                <a:spcPct val="80000"/>
              </a:lnSpc>
              <a:spcBef>
                <a:spcPct val="10000"/>
              </a:spcBef>
              <a:buFontTx/>
              <a:buNone/>
            </a:pPr>
            <a:endParaRPr lang="en-GB" sz="1800" dirty="0">
              <a:solidFill>
                <a:schemeClr val="accent2"/>
              </a:solidFill>
            </a:endParaRPr>
          </a:p>
          <a:p>
            <a:pPr algn="ctr" eaLnBrk="1" hangingPunct="1">
              <a:lnSpc>
                <a:spcPct val="80000"/>
              </a:lnSpc>
              <a:spcBef>
                <a:spcPct val="10000"/>
              </a:spcBef>
              <a:buFontTx/>
              <a:buNone/>
            </a:pPr>
            <a:r>
              <a:rPr lang="en-GB" sz="1600" dirty="0">
                <a:solidFill>
                  <a:schemeClr val="accent2"/>
                </a:solidFill>
              </a:rPr>
              <a:t>J</a:t>
            </a:r>
            <a:r>
              <a:rPr lang="en-GB" sz="1600">
                <a:solidFill>
                  <a:schemeClr val="accent2"/>
                </a:solidFill>
              </a:rPr>
              <a:t>akarta</a:t>
            </a:r>
            <a:r>
              <a:rPr lang="en-GB" sz="1600" dirty="0">
                <a:solidFill>
                  <a:schemeClr val="accent2"/>
                </a:solidFill>
              </a:rPr>
              <a:t>, 21st March 2018</a:t>
            </a: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FontTx/>
              <a:buNone/>
            </a:pPr>
            <a:endParaRPr lang="en-GB" sz="1800" dirty="0">
              <a:solidFill>
                <a:schemeClr val="accent2"/>
              </a:solidFill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FontTx/>
              <a:buNone/>
            </a:pPr>
            <a:endParaRPr lang="en-GB" sz="2800" u="sng" dirty="0">
              <a:solidFill>
                <a:schemeClr val="accent2"/>
              </a:solidFill>
              <a:latin typeface="Comic Sans MS" pitchFamily="66" charset="0"/>
            </a:endParaRPr>
          </a:p>
        </p:txBody>
      </p:sp>
      <p:sp>
        <p:nvSpPr>
          <p:cNvPr id="165892" name="Rectangle 4"/>
          <p:cNvSpPr>
            <a:spLocks noChangeArrowheads="1"/>
          </p:cNvSpPr>
          <p:nvPr/>
        </p:nvSpPr>
        <p:spPr bwMode="auto">
          <a:xfrm>
            <a:off x="114300" y="123825"/>
            <a:ext cx="8915400" cy="6610350"/>
          </a:xfrm>
          <a:prstGeom prst="rect">
            <a:avLst/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AR"/>
          </a:p>
        </p:txBody>
      </p:sp>
      <p:sp>
        <p:nvSpPr>
          <p:cNvPr id="17411" name="Text Box 7"/>
          <p:cNvSpPr txBox="1">
            <a:spLocks noChangeArrowheads="1"/>
          </p:cNvSpPr>
          <p:nvPr/>
        </p:nvSpPr>
        <p:spPr bwMode="auto">
          <a:xfrm>
            <a:off x="503548" y="1166889"/>
            <a:ext cx="8136904" cy="3600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GB" sz="2400" b="1" dirty="0">
                <a:solidFill>
                  <a:schemeClr val="accent2"/>
                </a:solidFill>
              </a:rPr>
              <a:t>Tuning </a:t>
            </a:r>
            <a:r>
              <a:rPr lang="en-GB" sz="2400" dirty="0">
                <a:solidFill>
                  <a:schemeClr val="accent2"/>
                </a:solidFill>
              </a:rPr>
              <a:t>South East Asia</a:t>
            </a:r>
            <a:r>
              <a:rPr lang="es-AR" sz="2400" dirty="0">
                <a:solidFill>
                  <a:schemeClr val="accent2"/>
                </a:solidFill>
              </a:rPr>
              <a:t> - </a:t>
            </a:r>
            <a:r>
              <a:rPr lang="en-GB" sz="2400" b="1" dirty="0">
                <a:solidFill>
                  <a:schemeClr val="accent2"/>
                </a:solidFill>
              </a:rPr>
              <a:t>TASE </a:t>
            </a:r>
            <a:endParaRPr lang="es-AR" sz="2400" dirty="0">
              <a:solidFill>
                <a:schemeClr val="accent2"/>
              </a:solidFill>
            </a:endParaRPr>
          </a:p>
          <a:p>
            <a:pPr algn="ctr"/>
            <a:r>
              <a:rPr lang="en-GB" sz="2400" dirty="0">
                <a:solidFill>
                  <a:schemeClr val="accent2"/>
                </a:solidFill>
              </a:rPr>
              <a:t>Third</a:t>
            </a:r>
            <a:r>
              <a:rPr lang="en-GB" sz="2400" b="1" dirty="0">
                <a:solidFill>
                  <a:schemeClr val="accent2"/>
                </a:solidFill>
              </a:rPr>
              <a:t> General Meeting</a:t>
            </a:r>
            <a:endParaRPr lang="es-AR" sz="2400" dirty="0">
              <a:solidFill>
                <a:schemeClr val="accent2"/>
              </a:solidFill>
            </a:endParaRPr>
          </a:p>
          <a:p>
            <a:pPr algn="ctr">
              <a:spcBef>
                <a:spcPct val="50000"/>
              </a:spcBef>
            </a:pPr>
            <a:endParaRPr lang="es-ES" sz="3200" b="1" dirty="0">
              <a:solidFill>
                <a:schemeClr val="accent2"/>
              </a:solidFill>
              <a:ea typeface="ＭＳ Ｐゴシック"/>
              <a:cs typeface="ＭＳ Ｐゴシック"/>
            </a:endParaRPr>
          </a:p>
          <a:p>
            <a:r>
              <a:rPr lang="en-US" sz="2400" dirty="0">
                <a:solidFill>
                  <a:srgbClr val="C00000"/>
                </a:solidFill>
              </a:rPr>
              <a:t>Student Workload and its link to Tuning</a:t>
            </a:r>
          </a:p>
          <a:p>
            <a:endParaRPr lang="es-ES" sz="2400" dirty="0">
              <a:solidFill>
                <a:srgbClr val="C00000"/>
              </a:solidFill>
            </a:endParaRPr>
          </a:p>
          <a:p>
            <a:pPr algn="ctr">
              <a:spcBef>
                <a:spcPct val="50000"/>
              </a:spcBef>
            </a:pPr>
            <a:endParaRPr lang="es-ES" sz="3200" b="1" dirty="0">
              <a:solidFill>
                <a:schemeClr val="accent2"/>
              </a:solidFill>
              <a:ea typeface="ＭＳ Ｐゴシック"/>
              <a:cs typeface="ＭＳ Ｐゴシック"/>
            </a:endParaRPr>
          </a:p>
        </p:txBody>
      </p:sp>
      <p:pic>
        <p:nvPicPr>
          <p:cNvPr id="5" name="4 Imagen" descr="C:\Users\user\AppData\Local\Temp\Logo Tuning Academy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332656"/>
            <a:ext cx="1650722" cy="809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87202470"/>
      </p:ext>
    </p:extLst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4716016" y="1124744"/>
            <a:ext cx="1440160" cy="5509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s-ES" sz="1600" dirty="0">
              <a:solidFill>
                <a:srgbClr val="FFFFFF"/>
              </a:solidFill>
            </a:endParaRPr>
          </a:p>
          <a:p>
            <a:endParaRPr lang="es-ES" sz="1600" dirty="0">
              <a:solidFill>
                <a:srgbClr val="FFFFFF"/>
              </a:solidFill>
            </a:endParaRPr>
          </a:p>
          <a:p>
            <a:endParaRPr lang="es-ES" sz="1600" dirty="0">
              <a:solidFill>
                <a:srgbClr val="FFFFFF"/>
              </a:solidFill>
            </a:endParaRPr>
          </a:p>
          <a:p>
            <a:endParaRPr lang="es-ES" sz="1600" dirty="0">
              <a:solidFill>
                <a:srgbClr val="FFFFFF"/>
              </a:solidFill>
            </a:endParaRPr>
          </a:p>
          <a:p>
            <a:endParaRPr lang="es-ES" sz="1600" dirty="0">
              <a:solidFill>
                <a:srgbClr val="FFFFFF"/>
              </a:solidFill>
            </a:endParaRPr>
          </a:p>
          <a:p>
            <a:endParaRPr lang="es-ES" sz="1600" dirty="0">
              <a:solidFill>
                <a:srgbClr val="FFFFFF"/>
              </a:solidFill>
            </a:endParaRPr>
          </a:p>
          <a:p>
            <a:endParaRPr lang="es-ES" sz="1600" dirty="0">
              <a:solidFill>
                <a:srgbClr val="FFFFFF"/>
              </a:solidFill>
            </a:endParaRPr>
          </a:p>
          <a:p>
            <a:endParaRPr lang="es-ES" sz="1600" dirty="0">
              <a:solidFill>
                <a:srgbClr val="FFFFFF"/>
              </a:solidFill>
            </a:endParaRPr>
          </a:p>
          <a:p>
            <a:endParaRPr lang="es-ES" sz="1600" dirty="0">
              <a:solidFill>
                <a:srgbClr val="FFFFFF"/>
              </a:solidFill>
            </a:endParaRPr>
          </a:p>
          <a:p>
            <a:endParaRPr lang="es-ES" sz="1600" dirty="0">
              <a:solidFill>
                <a:srgbClr val="FFFFFF"/>
              </a:solidFill>
            </a:endParaRPr>
          </a:p>
          <a:p>
            <a:endParaRPr lang="es-ES" sz="1600" dirty="0">
              <a:solidFill>
                <a:srgbClr val="FFFFFF"/>
              </a:solidFill>
            </a:endParaRPr>
          </a:p>
          <a:p>
            <a:endParaRPr lang="es-ES" sz="1600" dirty="0">
              <a:solidFill>
                <a:srgbClr val="FFFFFF"/>
              </a:solidFill>
            </a:endParaRPr>
          </a:p>
          <a:p>
            <a:endParaRPr lang="es-ES" sz="1600" dirty="0">
              <a:solidFill>
                <a:srgbClr val="FFFFFF"/>
              </a:solidFill>
            </a:endParaRPr>
          </a:p>
          <a:p>
            <a:endParaRPr lang="es-ES" sz="1600" dirty="0">
              <a:solidFill>
                <a:srgbClr val="FFFFFF"/>
              </a:solidFill>
            </a:endParaRPr>
          </a:p>
          <a:p>
            <a:endParaRPr lang="es-ES" sz="1600" dirty="0">
              <a:solidFill>
                <a:srgbClr val="FFFFFF"/>
              </a:solidFill>
            </a:endParaRPr>
          </a:p>
        </p:txBody>
      </p:sp>
      <p:sp>
        <p:nvSpPr>
          <p:cNvPr id="10" name="desk1"/>
          <p:cNvSpPr>
            <a:spLocks noEditPoints="1" noChangeArrowheads="1"/>
          </p:cNvSpPr>
          <p:nvPr/>
        </p:nvSpPr>
        <p:spPr bwMode="auto">
          <a:xfrm>
            <a:off x="438666" y="1844824"/>
            <a:ext cx="5184576" cy="648072"/>
          </a:xfrm>
          <a:custGeom>
            <a:avLst/>
            <a:gdLst>
              <a:gd name="T0" fmla="*/ 0 w 21600"/>
              <a:gd name="T1" fmla="*/ 0 h 21600"/>
              <a:gd name="T2" fmla="*/ 7000875 w 21600"/>
              <a:gd name="T3" fmla="*/ 0 h 21600"/>
              <a:gd name="T4" fmla="*/ 7000875 w 21600"/>
              <a:gd name="T5" fmla="*/ 642938 h 21600"/>
              <a:gd name="T6" fmla="*/ 0 w 21600"/>
              <a:gd name="T7" fmla="*/ 642938 h 21600"/>
              <a:gd name="T8" fmla="*/ 3500438 w 21600"/>
              <a:gd name="T9" fmla="*/ 0 h 21600"/>
              <a:gd name="T10" fmla="*/ 7000875 w 21600"/>
              <a:gd name="T11" fmla="*/ 321469 h 21600"/>
              <a:gd name="T12" fmla="*/ 3500438 w 21600"/>
              <a:gd name="T13" fmla="*/ 642938 h 21600"/>
              <a:gd name="T14" fmla="*/ 0 w 21600"/>
              <a:gd name="T15" fmla="*/ 321469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1000 w 21600"/>
              <a:gd name="T25" fmla="*/ 1000 h 21600"/>
              <a:gd name="T26" fmla="*/ 20600 w 21600"/>
              <a:gd name="T27" fmla="*/ 20600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00FF99">
              <a:alpha val="98824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marL="342900" indent="-342900" algn="l">
              <a:spcBef>
                <a:spcPct val="0"/>
              </a:spcBef>
            </a:pPr>
            <a:r>
              <a:rPr lang="en-GB" sz="1800" dirty="0">
                <a:solidFill>
                  <a:srgbClr val="000000"/>
                </a:solidFill>
                <a:cs typeface="Arial" pitchFamily="34" charset="0"/>
              </a:rPr>
              <a:t>TASK 1: Student Workload survey </a:t>
            </a:r>
          </a:p>
        </p:txBody>
      </p:sp>
      <p:sp>
        <p:nvSpPr>
          <p:cNvPr id="25" name="desk1"/>
          <p:cNvSpPr>
            <a:spLocks noEditPoints="1" noChangeArrowheads="1"/>
          </p:cNvSpPr>
          <p:nvPr/>
        </p:nvSpPr>
        <p:spPr bwMode="auto">
          <a:xfrm>
            <a:off x="395536" y="2996952"/>
            <a:ext cx="6192688" cy="1224136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0 h 21600"/>
              <a:gd name="T4" fmla="*/ 2147483647 w 21600"/>
              <a:gd name="T5" fmla="*/ 28761483 h 21600"/>
              <a:gd name="T6" fmla="*/ 0 w 21600"/>
              <a:gd name="T7" fmla="*/ 28761483 h 21600"/>
              <a:gd name="T8" fmla="*/ 1103875062 w 21600"/>
              <a:gd name="T9" fmla="*/ 0 h 21600"/>
              <a:gd name="T10" fmla="*/ 2147483647 w 21600"/>
              <a:gd name="T11" fmla="*/ 14380742 h 21600"/>
              <a:gd name="T12" fmla="*/ 1103875062 w 21600"/>
              <a:gd name="T13" fmla="*/ 28761483 h 21600"/>
              <a:gd name="T14" fmla="*/ 0 w 21600"/>
              <a:gd name="T15" fmla="*/ 14380742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1000 w 21600"/>
              <a:gd name="T25" fmla="*/ 1000 h 21600"/>
              <a:gd name="T26" fmla="*/ 20600 w 21600"/>
              <a:gd name="T27" fmla="*/ 20600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marL="342900" indent="-342900" algn="l"/>
            <a:r>
              <a:rPr lang="en-GB" sz="1600" dirty="0">
                <a:solidFill>
                  <a:srgbClr val="000000"/>
                </a:solidFill>
              </a:rPr>
              <a:t>Each University has to consult 1 teacher and 10 </a:t>
            </a:r>
          </a:p>
          <a:p>
            <a:pPr marL="342900" indent="-342900" algn="l"/>
            <a:r>
              <a:rPr lang="en-GB" sz="1600" dirty="0">
                <a:solidFill>
                  <a:srgbClr val="000000"/>
                </a:solidFill>
              </a:rPr>
              <a:t>students of EACH unit/course/module of the semester </a:t>
            </a:r>
          </a:p>
          <a:p>
            <a:pPr marL="342900" indent="-342900" algn="l"/>
            <a:r>
              <a:rPr lang="en-GB" sz="1600" dirty="0">
                <a:solidFill>
                  <a:srgbClr val="000000"/>
                </a:solidFill>
              </a:rPr>
              <a:t>chosen</a:t>
            </a:r>
          </a:p>
          <a:p>
            <a:pPr marL="342900" indent="-342900" algn="l"/>
            <a:endParaRPr lang="en-GB" sz="1600" dirty="0">
              <a:solidFill>
                <a:srgbClr val="000000"/>
              </a:solidFill>
            </a:endParaRPr>
          </a:p>
          <a:p>
            <a:pPr marL="342900" indent="-342900" algn="l"/>
            <a:endParaRPr lang="en-GB" sz="1600" dirty="0">
              <a:solidFill>
                <a:srgbClr val="000000"/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en-GB" sz="1600" dirty="0">
              <a:solidFill>
                <a:srgbClr val="000000"/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es-ES" sz="1600" dirty="0">
              <a:solidFill>
                <a:srgbClr val="000000"/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es-ES" sz="1600" dirty="0">
              <a:solidFill>
                <a:srgbClr val="000000"/>
              </a:solidFill>
            </a:endParaRPr>
          </a:p>
        </p:txBody>
      </p:sp>
      <p:sp>
        <p:nvSpPr>
          <p:cNvPr id="6" name="5 CuadroTexto"/>
          <p:cNvSpPr txBox="1">
            <a:spLocks noChangeArrowheads="1"/>
          </p:cNvSpPr>
          <p:nvPr/>
        </p:nvSpPr>
        <p:spPr bwMode="auto">
          <a:xfrm>
            <a:off x="438666" y="500041"/>
            <a:ext cx="4863484" cy="461665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 eaLnBrk="1" hangingPunct="1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es-ES_tradnl" sz="2400" dirty="0">
                <a:solidFill>
                  <a:schemeClr val="tx1"/>
                </a:solidFill>
              </a:rPr>
              <a:t> </a:t>
            </a:r>
            <a:r>
              <a:rPr lang="es-ES_tradnl" sz="2400" dirty="0" err="1">
                <a:solidFill>
                  <a:schemeClr val="tx1"/>
                </a:solidFill>
              </a:rPr>
              <a:t>Measure</a:t>
            </a:r>
            <a:r>
              <a:rPr lang="es-ES_tradnl" sz="2400" dirty="0">
                <a:solidFill>
                  <a:schemeClr val="tx1"/>
                </a:solidFill>
              </a:rPr>
              <a:t> </a:t>
            </a:r>
            <a:r>
              <a:rPr lang="es-ES_tradnl" sz="2400" dirty="0" err="1">
                <a:solidFill>
                  <a:schemeClr val="tx1"/>
                </a:solidFill>
              </a:rPr>
              <a:t>student</a:t>
            </a:r>
            <a:r>
              <a:rPr lang="es-ES_tradnl" sz="2400" dirty="0">
                <a:solidFill>
                  <a:schemeClr val="tx1"/>
                </a:solidFill>
              </a:rPr>
              <a:t> </a:t>
            </a:r>
            <a:r>
              <a:rPr lang="es-ES_tradnl" sz="2400" dirty="0" err="1">
                <a:solidFill>
                  <a:schemeClr val="tx1"/>
                </a:solidFill>
              </a:rPr>
              <a:t>workload</a:t>
            </a:r>
            <a:endParaRPr lang="es-ES_tradnl" sz="2400" dirty="0">
              <a:solidFill>
                <a:schemeClr val="tx1"/>
              </a:solidFill>
            </a:endParaRPr>
          </a:p>
        </p:txBody>
      </p:sp>
      <p:sp>
        <p:nvSpPr>
          <p:cNvPr id="8" name="desk1"/>
          <p:cNvSpPr>
            <a:spLocks noEditPoints="1" noChangeArrowheads="1"/>
          </p:cNvSpPr>
          <p:nvPr/>
        </p:nvSpPr>
        <p:spPr bwMode="auto">
          <a:xfrm>
            <a:off x="438666" y="1124744"/>
            <a:ext cx="4863484" cy="504056"/>
          </a:xfrm>
          <a:custGeom>
            <a:avLst/>
            <a:gdLst>
              <a:gd name="T0" fmla="*/ 0 w 21600"/>
              <a:gd name="T1" fmla="*/ 0 h 21600"/>
              <a:gd name="T2" fmla="*/ 7000875 w 21600"/>
              <a:gd name="T3" fmla="*/ 0 h 21600"/>
              <a:gd name="T4" fmla="*/ 7000875 w 21600"/>
              <a:gd name="T5" fmla="*/ 642938 h 21600"/>
              <a:gd name="T6" fmla="*/ 0 w 21600"/>
              <a:gd name="T7" fmla="*/ 642938 h 21600"/>
              <a:gd name="T8" fmla="*/ 3500438 w 21600"/>
              <a:gd name="T9" fmla="*/ 0 h 21600"/>
              <a:gd name="T10" fmla="*/ 7000875 w 21600"/>
              <a:gd name="T11" fmla="*/ 321469 h 21600"/>
              <a:gd name="T12" fmla="*/ 3500438 w 21600"/>
              <a:gd name="T13" fmla="*/ 642938 h 21600"/>
              <a:gd name="T14" fmla="*/ 0 w 21600"/>
              <a:gd name="T15" fmla="*/ 321469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1000 w 21600"/>
              <a:gd name="T25" fmla="*/ 1000 h 21600"/>
              <a:gd name="T26" fmla="*/ 20600 w 21600"/>
              <a:gd name="T27" fmla="*/ 20600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CD7DBC">
              <a:alpha val="99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marL="800100" lvl="1" indent="-342900" algn="l">
              <a:spcBef>
                <a:spcPct val="0"/>
              </a:spcBef>
            </a:pPr>
            <a:r>
              <a:rPr lang="en-GB" sz="1800" dirty="0">
                <a:solidFill>
                  <a:schemeClr val="tx1"/>
                </a:solidFill>
                <a:cs typeface="Arial" pitchFamily="34" charset="0"/>
              </a:rPr>
              <a:t>Task to be done AFTER </a:t>
            </a:r>
            <a:r>
              <a:rPr lang="en-GB" sz="1800" dirty="0" err="1">
                <a:solidFill>
                  <a:schemeClr val="tx1"/>
                </a:solidFill>
                <a:cs typeface="Arial" pitchFamily="34" charset="0"/>
              </a:rPr>
              <a:t>Yakarta</a:t>
            </a:r>
            <a:r>
              <a:rPr lang="en-GB" sz="1800" dirty="0">
                <a:solidFill>
                  <a:schemeClr val="tx1"/>
                </a:solidFill>
                <a:cs typeface="Arial" pitchFamily="34" charset="0"/>
              </a:rPr>
              <a:t> </a:t>
            </a:r>
            <a:endParaRPr lang="es-ES" sz="1800" dirty="0">
              <a:solidFill>
                <a:schemeClr val="tx1"/>
              </a:solidFill>
              <a:cs typeface="Arial" pitchFamily="34" charset="0"/>
            </a:endParaRPr>
          </a:p>
        </p:txBody>
      </p:sp>
      <p:pic>
        <p:nvPicPr>
          <p:cNvPr id="7" name="6 Imagen" descr="C:\Users\user\AppData\Local\Temp\Logo Tuning Academy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2280" y="332656"/>
            <a:ext cx="1650722" cy="809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568594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esk1"/>
          <p:cNvSpPr>
            <a:spLocks noEditPoints="1" noChangeArrowheads="1"/>
          </p:cNvSpPr>
          <p:nvPr/>
        </p:nvSpPr>
        <p:spPr bwMode="auto">
          <a:xfrm>
            <a:off x="683568" y="332656"/>
            <a:ext cx="5184576" cy="648072"/>
          </a:xfrm>
          <a:custGeom>
            <a:avLst/>
            <a:gdLst>
              <a:gd name="T0" fmla="*/ 0 w 21600"/>
              <a:gd name="T1" fmla="*/ 0 h 21600"/>
              <a:gd name="T2" fmla="*/ 7000875 w 21600"/>
              <a:gd name="T3" fmla="*/ 0 h 21600"/>
              <a:gd name="T4" fmla="*/ 7000875 w 21600"/>
              <a:gd name="T5" fmla="*/ 642938 h 21600"/>
              <a:gd name="T6" fmla="*/ 0 w 21600"/>
              <a:gd name="T7" fmla="*/ 642938 h 21600"/>
              <a:gd name="T8" fmla="*/ 3500438 w 21600"/>
              <a:gd name="T9" fmla="*/ 0 h 21600"/>
              <a:gd name="T10" fmla="*/ 7000875 w 21600"/>
              <a:gd name="T11" fmla="*/ 321469 h 21600"/>
              <a:gd name="T12" fmla="*/ 3500438 w 21600"/>
              <a:gd name="T13" fmla="*/ 642938 h 21600"/>
              <a:gd name="T14" fmla="*/ 0 w 21600"/>
              <a:gd name="T15" fmla="*/ 321469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1000 w 21600"/>
              <a:gd name="T25" fmla="*/ 1000 h 21600"/>
              <a:gd name="T26" fmla="*/ 20600 w 21600"/>
              <a:gd name="T27" fmla="*/ 20600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00FF99">
              <a:alpha val="98824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marL="342900" indent="-342900" algn="l">
              <a:spcBef>
                <a:spcPct val="0"/>
              </a:spcBef>
            </a:pPr>
            <a:r>
              <a:rPr lang="en-GB" sz="1800" dirty="0">
                <a:solidFill>
                  <a:srgbClr val="000000"/>
                </a:solidFill>
                <a:cs typeface="Arial" pitchFamily="34" charset="0"/>
              </a:rPr>
              <a:t>TASK 1: Student Workload survey </a:t>
            </a:r>
          </a:p>
        </p:txBody>
      </p:sp>
      <p:pic>
        <p:nvPicPr>
          <p:cNvPr id="13" name="Picture 2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1196752"/>
            <a:ext cx="2088232" cy="23922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755576" y="2852936"/>
            <a:ext cx="2016224" cy="432048"/>
          </a:xfrm>
          <a:prstGeom prst="ellipse">
            <a:avLst/>
          </a:prstGeom>
          <a:noFill/>
          <a:ln w="539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>
              <a:solidFill>
                <a:srgbClr val="FFFFFF"/>
              </a:solidFill>
            </a:endParaRPr>
          </a:p>
        </p:txBody>
      </p:sp>
      <p:pic>
        <p:nvPicPr>
          <p:cNvPr id="15" name="Picture 2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7824" y="1196752"/>
            <a:ext cx="2088232" cy="23922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algn="ctr">
            <a:noFill/>
            <a:miter lim="800000"/>
            <a:headEnd/>
            <a:tailEnd/>
          </a:ln>
          <a:effectLst/>
        </p:spPr>
      </p:pic>
      <p:pic>
        <p:nvPicPr>
          <p:cNvPr id="16" name="Picture 2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080" y="1196752"/>
            <a:ext cx="2088232" cy="23922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20" name="Oval 13"/>
          <p:cNvSpPr>
            <a:spLocks noChangeArrowheads="1"/>
          </p:cNvSpPr>
          <p:nvPr/>
        </p:nvSpPr>
        <p:spPr bwMode="auto">
          <a:xfrm>
            <a:off x="3059832" y="2924944"/>
            <a:ext cx="2016224" cy="432048"/>
          </a:xfrm>
          <a:prstGeom prst="ellipse">
            <a:avLst/>
          </a:prstGeom>
          <a:noFill/>
          <a:ln w="539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>
              <a:solidFill>
                <a:srgbClr val="FFFFFF"/>
              </a:solidFill>
            </a:endParaRPr>
          </a:p>
        </p:txBody>
      </p:sp>
      <p:sp>
        <p:nvSpPr>
          <p:cNvPr id="21" name="Oval 13"/>
          <p:cNvSpPr>
            <a:spLocks noChangeArrowheads="1"/>
          </p:cNvSpPr>
          <p:nvPr/>
        </p:nvSpPr>
        <p:spPr bwMode="auto">
          <a:xfrm>
            <a:off x="5292080" y="2852936"/>
            <a:ext cx="2016224" cy="432048"/>
          </a:xfrm>
          <a:prstGeom prst="ellipse">
            <a:avLst/>
          </a:prstGeom>
          <a:noFill/>
          <a:ln w="539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>
              <a:solidFill>
                <a:srgbClr val="FFFFFF"/>
              </a:solidFill>
            </a:endParaRPr>
          </a:p>
        </p:txBody>
      </p:sp>
      <p:sp>
        <p:nvSpPr>
          <p:cNvPr id="25" name="24 CuadroTexto"/>
          <p:cNvSpPr txBox="1"/>
          <p:nvPr/>
        </p:nvSpPr>
        <p:spPr>
          <a:xfrm>
            <a:off x="7812360" y="1844824"/>
            <a:ext cx="792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>
              <a:solidFill>
                <a:srgbClr val="FFFFFF"/>
              </a:solidFill>
            </a:endParaRPr>
          </a:p>
        </p:txBody>
      </p:sp>
      <p:sp>
        <p:nvSpPr>
          <p:cNvPr id="26" name="Rectangle 14"/>
          <p:cNvSpPr>
            <a:spLocks noChangeArrowheads="1"/>
          </p:cNvSpPr>
          <p:nvPr/>
        </p:nvSpPr>
        <p:spPr bwMode="auto">
          <a:xfrm>
            <a:off x="7380312" y="1611815"/>
            <a:ext cx="1584176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s-ES" sz="1400" dirty="0" err="1">
                <a:solidFill>
                  <a:srgbClr val="333399"/>
                </a:solidFill>
                <a:latin typeface="Arial" charset="0"/>
              </a:rPr>
              <a:t>Bachelor</a:t>
            </a:r>
            <a:r>
              <a:rPr lang="es-ES" sz="1400" dirty="0">
                <a:solidFill>
                  <a:srgbClr val="333399"/>
                </a:solidFill>
                <a:latin typeface="Arial" charset="0"/>
              </a:rPr>
              <a:t> in </a:t>
            </a:r>
            <a:r>
              <a:rPr lang="es-ES" sz="1400" dirty="0" err="1">
                <a:solidFill>
                  <a:srgbClr val="333399"/>
                </a:solidFill>
                <a:latin typeface="Arial" charset="0"/>
              </a:rPr>
              <a:t>Agricultural</a:t>
            </a:r>
            <a:r>
              <a:rPr lang="es-ES" sz="1400" dirty="0">
                <a:solidFill>
                  <a:srgbClr val="333399"/>
                </a:solidFill>
                <a:latin typeface="Arial" charset="0"/>
              </a:rPr>
              <a:t> </a:t>
            </a:r>
            <a:r>
              <a:rPr lang="es-ES" sz="1400" dirty="0" err="1">
                <a:solidFill>
                  <a:srgbClr val="333399"/>
                </a:solidFill>
                <a:latin typeface="Arial" charset="0"/>
              </a:rPr>
              <a:t>Sciences</a:t>
            </a:r>
            <a:r>
              <a:rPr lang="es-ES" sz="1400" dirty="0">
                <a:solidFill>
                  <a:srgbClr val="333399"/>
                </a:solidFill>
                <a:latin typeface="Arial" charset="0"/>
              </a:rPr>
              <a:t> </a:t>
            </a:r>
          </a:p>
          <a:p>
            <a:r>
              <a:rPr lang="es-ES" sz="1400" dirty="0" err="1">
                <a:solidFill>
                  <a:srgbClr val="333399"/>
                </a:solidFill>
                <a:latin typeface="Arial" charset="0"/>
              </a:rPr>
              <a:t>Semester</a:t>
            </a:r>
            <a:r>
              <a:rPr lang="es-ES" sz="1400" dirty="0">
                <a:solidFill>
                  <a:srgbClr val="333399"/>
                </a:solidFill>
                <a:latin typeface="Arial" charset="0"/>
              </a:rPr>
              <a:t> </a:t>
            </a:r>
            <a:r>
              <a:rPr lang="es-ES" sz="1400" dirty="0" err="1">
                <a:solidFill>
                  <a:srgbClr val="333399"/>
                </a:solidFill>
                <a:latin typeface="Arial" charset="0"/>
              </a:rPr>
              <a:t>chosen</a:t>
            </a:r>
            <a:r>
              <a:rPr lang="es-ES" sz="1400" dirty="0">
                <a:solidFill>
                  <a:srgbClr val="333399"/>
                </a:solidFill>
                <a:latin typeface="Arial" charset="0"/>
              </a:rPr>
              <a:t>:</a:t>
            </a:r>
          </a:p>
          <a:p>
            <a:r>
              <a:rPr lang="es-ES" sz="1400" dirty="0">
                <a:solidFill>
                  <a:srgbClr val="333399"/>
                </a:solidFill>
                <a:latin typeface="Arial" charset="0"/>
              </a:rPr>
              <a:t>5th</a:t>
            </a:r>
          </a:p>
        </p:txBody>
      </p:sp>
      <p:pic>
        <p:nvPicPr>
          <p:cNvPr id="4096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3568" y="3861048"/>
            <a:ext cx="2088232" cy="1590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63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87824" y="3861048"/>
            <a:ext cx="2088232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64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292081" y="3861049"/>
            <a:ext cx="2088656" cy="1800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2" name="21 CuadroTexto"/>
          <p:cNvSpPr txBox="1"/>
          <p:nvPr/>
        </p:nvSpPr>
        <p:spPr>
          <a:xfrm>
            <a:off x="683568" y="6237312"/>
            <a:ext cx="64807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>
                <a:solidFill>
                  <a:srgbClr val="C00000"/>
                </a:solidFill>
              </a:rPr>
              <a:t>On</a:t>
            </a:r>
            <a:r>
              <a:rPr lang="es-ES" dirty="0">
                <a:solidFill>
                  <a:srgbClr val="C00000"/>
                </a:solidFill>
              </a:rPr>
              <a:t>- Line </a:t>
            </a:r>
            <a:r>
              <a:rPr lang="es-ES" dirty="0" err="1">
                <a:solidFill>
                  <a:srgbClr val="C00000"/>
                </a:solidFill>
              </a:rPr>
              <a:t>survey</a:t>
            </a:r>
            <a:endParaRPr lang="es-ES" dirty="0">
              <a:solidFill>
                <a:srgbClr val="C00000"/>
              </a:solidFill>
            </a:endParaRPr>
          </a:p>
        </p:txBody>
      </p:sp>
      <p:pic>
        <p:nvPicPr>
          <p:cNvPr id="17" name="16 Imagen" descr="C:\Users\user\AppData\Local\Temp\Logo Tuning Academy.jpg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092280" y="332656"/>
            <a:ext cx="1650722" cy="809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354387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539552" y="2348880"/>
            <a:ext cx="7776864" cy="187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  <a:tabLst>
                <a:tab pos="428625" algn="l"/>
                <a:tab pos="3849688" algn="l"/>
                <a:tab pos="4749800" algn="l"/>
              </a:tabLst>
            </a:pPr>
            <a:r>
              <a:rPr lang="en-GB" sz="1400" b="0" dirty="0">
                <a:solidFill>
                  <a:srgbClr val="000000"/>
                </a:solidFill>
                <a:ea typeface="Calibri" pitchFamily="34" charset="0"/>
                <a:cs typeface="Arial" pitchFamily="34" charset="0"/>
              </a:rPr>
              <a:t>1. Subject area: _________________________________________________________</a:t>
            </a:r>
            <a:endParaRPr lang="es-ES" sz="1400" b="0" dirty="0">
              <a:solidFill>
                <a:srgbClr val="000000"/>
              </a:solidFill>
              <a:cs typeface="Arial" pitchFamily="34" charset="0"/>
            </a:endParaRPr>
          </a:p>
          <a:p>
            <a:pPr algn="l" eaLnBrk="0" hangingPunct="0">
              <a:spcBef>
                <a:spcPct val="0"/>
              </a:spcBef>
              <a:tabLst>
                <a:tab pos="428625" algn="l"/>
                <a:tab pos="3849688" algn="l"/>
                <a:tab pos="4749800" algn="l"/>
              </a:tabLst>
            </a:pPr>
            <a:r>
              <a:rPr lang="en-GB" sz="1400" b="0" dirty="0">
                <a:solidFill>
                  <a:srgbClr val="000000"/>
                </a:solidFill>
                <a:ea typeface="Calibri" pitchFamily="34" charset="0"/>
                <a:cs typeface="Arial" pitchFamily="34" charset="0"/>
              </a:rPr>
              <a:t>2. University: ___________________________________________________________</a:t>
            </a:r>
            <a:endParaRPr lang="es-ES" sz="1400" b="0" dirty="0">
              <a:solidFill>
                <a:srgbClr val="000000"/>
              </a:solidFill>
              <a:cs typeface="Arial" pitchFamily="34" charset="0"/>
            </a:endParaRPr>
          </a:p>
          <a:p>
            <a:pPr algn="l" eaLnBrk="0" hangingPunct="0">
              <a:spcBef>
                <a:spcPct val="0"/>
              </a:spcBef>
              <a:tabLst>
                <a:tab pos="428625" algn="l"/>
                <a:tab pos="3849688" algn="l"/>
                <a:tab pos="4749800" algn="l"/>
              </a:tabLst>
            </a:pPr>
            <a:r>
              <a:rPr lang="en-GB" sz="1400" b="0" dirty="0">
                <a:solidFill>
                  <a:srgbClr val="000000"/>
                </a:solidFill>
                <a:ea typeface="Calibri" pitchFamily="34" charset="0"/>
                <a:cs typeface="Arial" pitchFamily="34" charset="0"/>
              </a:rPr>
              <a:t>3. Programme: _________________________________________________________</a:t>
            </a:r>
            <a:endParaRPr lang="es-ES" sz="1400" b="0" dirty="0">
              <a:solidFill>
                <a:srgbClr val="000000"/>
              </a:solidFill>
              <a:cs typeface="Arial" pitchFamily="34" charset="0"/>
            </a:endParaRPr>
          </a:p>
          <a:p>
            <a:pPr algn="l" eaLnBrk="0" hangingPunct="0">
              <a:spcBef>
                <a:spcPct val="0"/>
              </a:spcBef>
              <a:tabLst>
                <a:tab pos="428625" algn="l"/>
                <a:tab pos="3849688" algn="l"/>
                <a:tab pos="4749800" algn="l"/>
              </a:tabLst>
            </a:pPr>
            <a:r>
              <a:rPr lang="en-GB" sz="1400" b="0" dirty="0">
                <a:solidFill>
                  <a:srgbClr val="000000"/>
                </a:solidFill>
                <a:ea typeface="Calibri" pitchFamily="34" charset="0"/>
                <a:cs typeface="Arial" pitchFamily="34" charset="0"/>
              </a:rPr>
              <a:t>4. Semester_________</a:t>
            </a:r>
            <a:endParaRPr lang="es-ES" sz="1400" b="0" dirty="0">
              <a:solidFill>
                <a:srgbClr val="000000"/>
              </a:solidFill>
              <a:cs typeface="Arial" pitchFamily="34" charset="0"/>
            </a:endParaRPr>
          </a:p>
          <a:p>
            <a:pPr algn="l" eaLnBrk="0" hangingPunct="0">
              <a:spcBef>
                <a:spcPct val="0"/>
              </a:spcBef>
              <a:tabLst>
                <a:tab pos="428625" algn="l"/>
                <a:tab pos="3849688" algn="l"/>
                <a:tab pos="4749800" algn="l"/>
              </a:tabLst>
            </a:pPr>
            <a:r>
              <a:rPr lang="en-GB" sz="1400" b="0" dirty="0">
                <a:solidFill>
                  <a:srgbClr val="000000"/>
                </a:solidFill>
                <a:ea typeface="Calibri" pitchFamily="34" charset="0"/>
                <a:cs typeface="Arial" pitchFamily="34" charset="0"/>
              </a:rPr>
              <a:t>5. Number of calendar weeks in the semester __________</a:t>
            </a:r>
            <a:endParaRPr lang="es-ES" sz="1400" b="0" dirty="0">
              <a:solidFill>
                <a:srgbClr val="000000"/>
              </a:solidFill>
              <a:cs typeface="Arial" pitchFamily="34" charset="0"/>
            </a:endParaRPr>
          </a:p>
          <a:p>
            <a:pPr algn="l" eaLnBrk="0" hangingPunct="0">
              <a:spcBef>
                <a:spcPct val="0"/>
              </a:spcBef>
              <a:tabLst>
                <a:tab pos="428625" algn="l"/>
                <a:tab pos="3849688" algn="l"/>
                <a:tab pos="4749800" algn="l"/>
              </a:tabLst>
            </a:pPr>
            <a:r>
              <a:rPr lang="en-GB" sz="1400" b="0" dirty="0">
                <a:solidFill>
                  <a:srgbClr val="000000"/>
                </a:solidFill>
                <a:ea typeface="Calibri" pitchFamily="34" charset="0"/>
                <a:cs typeface="Arial" pitchFamily="34" charset="0"/>
              </a:rPr>
              <a:t>6. Unit/Course/Module___________________________________________</a:t>
            </a:r>
            <a:endParaRPr lang="es-ES" sz="1400" b="0" dirty="0">
              <a:solidFill>
                <a:srgbClr val="000000"/>
              </a:solidFill>
              <a:cs typeface="Arial" pitchFamily="34" charset="0"/>
            </a:endParaRPr>
          </a:p>
          <a:p>
            <a:pPr algn="l" eaLnBrk="0" hangingPunct="0">
              <a:spcBef>
                <a:spcPct val="0"/>
              </a:spcBef>
              <a:tabLst>
                <a:tab pos="428625" algn="l"/>
                <a:tab pos="3849688" algn="l"/>
                <a:tab pos="4749800" algn="l"/>
              </a:tabLst>
            </a:pPr>
            <a:r>
              <a:rPr lang="en-GB" sz="1400" b="0" dirty="0">
                <a:solidFill>
                  <a:srgbClr val="000000"/>
                </a:solidFill>
                <a:ea typeface="Calibri" pitchFamily="34" charset="0"/>
                <a:cs typeface="Arial" pitchFamily="34" charset="0"/>
              </a:rPr>
              <a:t>7. Academic hour in your university is ______ minutes. </a:t>
            </a:r>
            <a:endParaRPr lang="es-ES" sz="1400" b="0" dirty="0">
              <a:solidFill>
                <a:srgbClr val="000000"/>
              </a:solidFill>
              <a:cs typeface="Arial" pitchFamily="34" charset="0"/>
            </a:endParaRPr>
          </a:p>
          <a:p>
            <a:pPr algn="l" eaLnBrk="0" hangingPunct="0">
              <a:spcBef>
                <a:spcPct val="0"/>
              </a:spcBef>
              <a:tabLst>
                <a:tab pos="428625" algn="l"/>
                <a:tab pos="3849688" algn="l"/>
                <a:tab pos="4749800" algn="l"/>
              </a:tabLst>
            </a:pPr>
            <a:endParaRPr lang="es-ES" sz="1800" b="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2123728" y="1484784"/>
            <a:ext cx="39604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>
                <a:solidFill>
                  <a:srgbClr val="C00000"/>
                </a:solidFill>
              </a:rPr>
              <a:t>Questionnaire</a:t>
            </a:r>
            <a:r>
              <a:rPr lang="es-ES" dirty="0">
                <a:solidFill>
                  <a:srgbClr val="C00000"/>
                </a:solidFill>
              </a:rPr>
              <a:t> </a:t>
            </a:r>
            <a:r>
              <a:rPr lang="es-ES" dirty="0" err="1">
                <a:solidFill>
                  <a:srgbClr val="C00000"/>
                </a:solidFill>
              </a:rPr>
              <a:t>for</a:t>
            </a:r>
            <a:r>
              <a:rPr lang="es-ES" dirty="0">
                <a:solidFill>
                  <a:srgbClr val="C00000"/>
                </a:solidFill>
              </a:rPr>
              <a:t> </a:t>
            </a:r>
            <a:r>
              <a:rPr lang="es-ES" dirty="0" err="1">
                <a:solidFill>
                  <a:srgbClr val="C00000"/>
                </a:solidFill>
              </a:rPr>
              <a:t>Teachers</a:t>
            </a:r>
            <a:endParaRPr lang="es-ES" dirty="0">
              <a:solidFill>
                <a:srgbClr val="C00000"/>
              </a:solidFill>
            </a:endParaRPr>
          </a:p>
        </p:txBody>
      </p:sp>
      <p:sp>
        <p:nvSpPr>
          <p:cNvPr id="8" name="desk1"/>
          <p:cNvSpPr>
            <a:spLocks noEditPoints="1" noChangeArrowheads="1"/>
          </p:cNvSpPr>
          <p:nvPr/>
        </p:nvSpPr>
        <p:spPr bwMode="auto">
          <a:xfrm>
            <a:off x="683568" y="332656"/>
            <a:ext cx="5184576" cy="648072"/>
          </a:xfrm>
          <a:custGeom>
            <a:avLst/>
            <a:gdLst>
              <a:gd name="T0" fmla="*/ 0 w 21600"/>
              <a:gd name="T1" fmla="*/ 0 h 21600"/>
              <a:gd name="T2" fmla="*/ 7000875 w 21600"/>
              <a:gd name="T3" fmla="*/ 0 h 21600"/>
              <a:gd name="T4" fmla="*/ 7000875 w 21600"/>
              <a:gd name="T5" fmla="*/ 642938 h 21600"/>
              <a:gd name="T6" fmla="*/ 0 w 21600"/>
              <a:gd name="T7" fmla="*/ 642938 h 21600"/>
              <a:gd name="T8" fmla="*/ 3500438 w 21600"/>
              <a:gd name="T9" fmla="*/ 0 h 21600"/>
              <a:gd name="T10" fmla="*/ 7000875 w 21600"/>
              <a:gd name="T11" fmla="*/ 321469 h 21600"/>
              <a:gd name="T12" fmla="*/ 3500438 w 21600"/>
              <a:gd name="T13" fmla="*/ 642938 h 21600"/>
              <a:gd name="T14" fmla="*/ 0 w 21600"/>
              <a:gd name="T15" fmla="*/ 321469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1000 w 21600"/>
              <a:gd name="T25" fmla="*/ 1000 h 21600"/>
              <a:gd name="T26" fmla="*/ 20600 w 21600"/>
              <a:gd name="T27" fmla="*/ 20600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00FF99">
              <a:alpha val="98824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marL="342900" indent="-342900" algn="l">
              <a:spcBef>
                <a:spcPct val="0"/>
              </a:spcBef>
            </a:pPr>
            <a:r>
              <a:rPr lang="en-GB" sz="1800" dirty="0">
                <a:solidFill>
                  <a:srgbClr val="000000"/>
                </a:solidFill>
                <a:cs typeface="Arial" pitchFamily="34" charset="0"/>
              </a:rPr>
              <a:t>TASK: Student Workload survey </a:t>
            </a:r>
          </a:p>
        </p:txBody>
      </p:sp>
      <p:sp>
        <p:nvSpPr>
          <p:cNvPr id="9" name="8 Rectángulo"/>
          <p:cNvSpPr/>
          <p:nvPr/>
        </p:nvSpPr>
        <p:spPr>
          <a:xfrm>
            <a:off x="1835696" y="4437112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>
                <a:solidFill>
                  <a:srgbClr val="C00000"/>
                </a:solidFill>
              </a:rPr>
              <a:t>Points 1-7 are pre-filled by the university administration staff</a:t>
            </a:r>
            <a:endParaRPr lang="es-ES" dirty="0">
              <a:solidFill>
                <a:srgbClr val="C00000"/>
              </a:solidFill>
            </a:endParaRPr>
          </a:p>
        </p:txBody>
      </p:sp>
      <p:pic>
        <p:nvPicPr>
          <p:cNvPr id="6" name="5 Imagen" descr="C:\Users\user\AppData\Local\Temp\Logo Tuning Academy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332656"/>
            <a:ext cx="1650722" cy="809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630728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6372200" y="1556792"/>
            <a:ext cx="25922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>
                <a:solidFill>
                  <a:srgbClr val="C00000"/>
                </a:solidFill>
              </a:rPr>
              <a:t>Questionnaire</a:t>
            </a:r>
            <a:r>
              <a:rPr lang="es-ES" dirty="0">
                <a:solidFill>
                  <a:srgbClr val="C00000"/>
                </a:solidFill>
              </a:rPr>
              <a:t> </a:t>
            </a:r>
            <a:r>
              <a:rPr lang="es-ES" dirty="0" err="1">
                <a:solidFill>
                  <a:srgbClr val="C00000"/>
                </a:solidFill>
              </a:rPr>
              <a:t>for</a:t>
            </a:r>
            <a:r>
              <a:rPr lang="es-ES" dirty="0">
                <a:solidFill>
                  <a:srgbClr val="C00000"/>
                </a:solidFill>
              </a:rPr>
              <a:t> </a:t>
            </a:r>
            <a:r>
              <a:rPr lang="es-ES" dirty="0" err="1">
                <a:solidFill>
                  <a:srgbClr val="C00000"/>
                </a:solidFill>
              </a:rPr>
              <a:t>Teachers</a:t>
            </a:r>
            <a:endParaRPr lang="es-ES" dirty="0">
              <a:solidFill>
                <a:srgbClr val="C00000"/>
              </a:solidFill>
            </a:endParaRPr>
          </a:p>
        </p:txBody>
      </p:sp>
      <p:sp>
        <p:nvSpPr>
          <p:cNvPr id="8" name="desk1"/>
          <p:cNvSpPr>
            <a:spLocks noEditPoints="1" noChangeArrowheads="1"/>
          </p:cNvSpPr>
          <p:nvPr/>
        </p:nvSpPr>
        <p:spPr bwMode="auto">
          <a:xfrm>
            <a:off x="683568" y="332656"/>
            <a:ext cx="5184576" cy="648072"/>
          </a:xfrm>
          <a:custGeom>
            <a:avLst/>
            <a:gdLst>
              <a:gd name="T0" fmla="*/ 0 w 21600"/>
              <a:gd name="T1" fmla="*/ 0 h 21600"/>
              <a:gd name="T2" fmla="*/ 7000875 w 21600"/>
              <a:gd name="T3" fmla="*/ 0 h 21600"/>
              <a:gd name="T4" fmla="*/ 7000875 w 21600"/>
              <a:gd name="T5" fmla="*/ 642938 h 21600"/>
              <a:gd name="T6" fmla="*/ 0 w 21600"/>
              <a:gd name="T7" fmla="*/ 642938 h 21600"/>
              <a:gd name="T8" fmla="*/ 3500438 w 21600"/>
              <a:gd name="T9" fmla="*/ 0 h 21600"/>
              <a:gd name="T10" fmla="*/ 7000875 w 21600"/>
              <a:gd name="T11" fmla="*/ 321469 h 21600"/>
              <a:gd name="T12" fmla="*/ 3500438 w 21600"/>
              <a:gd name="T13" fmla="*/ 642938 h 21600"/>
              <a:gd name="T14" fmla="*/ 0 w 21600"/>
              <a:gd name="T15" fmla="*/ 321469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1000 w 21600"/>
              <a:gd name="T25" fmla="*/ 1000 h 21600"/>
              <a:gd name="T26" fmla="*/ 20600 w 21600"/>
              <a:gd name="T27" fmla="*/ 20600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00FF99">
              <a:alpha val="98824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marL="342900" indent="-342900" algn="l">
              <a:spcBef>
                <a:spcPct val="0"/>
              </a:spcBef>
            </a:pPr>
            <a:r>
              <a:rPr lang="en-GB" sz="1800" dirty="0">
                <a:solidFill>
                  <a:srgbClr val="000000"/>
                </a:solidFill>
                <a:cs typeface="Arial" pitchFamily="34" charset="0"/>
              </a:rPr>
              <a:t>TASK: Student Workload survey </a:t>
            </a:r>
          </a:p>
        </p:txBody>
      </p:sp>
      <p:sp>
        <p:nvSpPr>
          <p:cNvPr id="38913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br>
              <a:rPr lang="es-ES" sz="1800" b="0">
                <a:solidFill>
                  <a:srgbClr val="000000"/>
                </a:solidFill>
                <a:cs typeface="Arial" pitchFamily="34" charset="0"/>
              </a:rPr>
            </a:br>
            <a:endParaRPr lang="es-ES" sz="1800" b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0" y="0"/>
            <a:ext cx="3017838" cy="952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>
              <a:solidFill>
                <a:srgbClr val="FFFFFF"/>
              </a:solidFill>
            </a:endParaRPr>
          </a:p>
        </p:txBody>
      </p:sp>
      <p:sp>
        <p:nvSpPr>
          <p:cNvPr id="38915" name="Rectangle 3"/>
          <p:cNvSpPr>
            <a:spLocks noChangeArrowheads="1"/>
          </p:cNvSpPr>
          <p:nvPr/>
        </p:nvSpPr>
        <p:spPr bwMode="auto">
          <a:xfrm>
            <a:off x="6588224" y="4605808"/>
            <a:ext cx="223224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GB" sz="1400" baseline="30000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  <a:hlinkClick r:id="rId2"/>
              </a:rPr>
              <a:t>[</a:t>
            </a:r>
            <a:r>
              <a:rPr lang="en-GB" sz="1400" baseline="30000" dirty="0" bmk="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  <a:hlinkClick r:id="rId2"/>
              </a:rPr>
              <a:t>1]</a:t>
            </a:r>
            <a:endParaRPr lang="en-US" sz="1400" dirty="0">
              <a:solidFill>
                <a:srgbClr val="000000"/>
              </a:solidFill>
              <a:cs typeface="Arial" pitchFamily="34" charset="0"/>
            </a:endParaRPr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6592463"/>
              </p:ext>
            </p:extLst>
          </p:nvPr>
        </p:nvGraphicFramePr>
        <p:xfrm>
          <a:off x="686624" y="1353541"/>
          <a:ext cx="5373682" cy="4852706"/>
        </p:xfrm>
        <a:graphic>
          <a:graphicData uri="http://schemas.openxmlformats.org/drawingml/2006/table">
            <a:tbl>
              <a:tblPr bandRow="1"/>
              <a:tblGrid>
                <a:gridCol w="4062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127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8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560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133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</a:rPr>
                        <a:t>8.</a:t>
                      </a:r>
                      <a:endParaRPr lang="es-ES" sz="10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1070" marR="610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</a:rPr>
                        <a:t>How many </a:t>
                      </a:r>
                      <a:r>
                        <a:rPr lang="en-US" sz="9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</a:rPr>
                        <a:t>CONTACT HOURS</a:t>
                      </a: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</a:rPr>
                        <a:t> in total are there in your unit/course/module during the </a:t>
                      </a:r>
                      <a:r>
                        <a:rPr lang="en-US" sz="9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</a:rPr>
                        <a:t>SEMESTER</a:t>
                      </a: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</a:rPr>
                        <a:t>?</a:t>
                      </a:r>
                      <a:endParaRPr lang="es-ES" sz="10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1070" marR="610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</a:rPr>
                        <a:t>......... hours</a:t>
                      </a:r>
                      <a:endParaRPr lang="es-ES" sz="10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1070" marR="610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0697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</a:rPr>
                        <a:t>9.</a:t>
                      </a:r>
                      <a:endParaRPr lang="es-ES" sz="10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1070" marR="610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</a:rPr>
                        <a:t>From the list below, specify the types of </a:t>
                      </a:r>
                      <a:r>
                        <a:rPr lang="en-US" sz="9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</a:rPr>
                        <a:t>INDEPENDENT WORK</a:t>
                      </a: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</a:rPr>
                        <a:t> you require in the unit/course/module during the </a:t>
                      </a:r>
                      <a:r>
                        <a:rPr lang="en-US" sz="9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</a:rPr>
                        <a:t>SEMESTER</a:t>
                      </a: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</a:rPr>
                        <a:t>. </a:t>
                      </a:r>
                      <a:endParaRPr lang="es-ES" sz="10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</a:rPr>
                        <a:t>Enter the estimated number of hours which, in your opinion, the student should spend in order to complete the  independent study in the unit/course/module.</a:t>
                      </a:r>
                      <a:endParaRPr lang="es-ES" sz="10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1070" marR="610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</a:rPr>
                        <a:t> </a:t>
                      </a:r>
                      <a:endParaRPr lang="es-ES" sz="10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</a:rPr>
                        <a:t> </a:t>
                      </a:r>
                      <a:endParaRPr lang="es-ES" sz="10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1070" marR="61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782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</a:rPr>
                        <a:t>a.</a:t>
                      </a:r>
                      <a:endParaRPr lang="es-ES" sz="10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1070" marR="610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</a:rPr>
                        <a:t>Reading texts or literature</a:t>
                      </a:r>
                      <a:endParaRPr lang="es-ES" sz="10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1070" marR="610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</a:rPr>
                        <a:t>Yes, ... hours</a:t>
                      </a:r>
                      <a:endParaRPr lang="es-ES" sz="10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1070" marR="610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</a:rPr>
                        <a:t>No</a:t>
                      </a:r>
                      <a:endParaRPr lang="es-ES" sz="10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1070" marR="610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782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</a:rPr>
                        <a:t>b.</a:t>
                      </a:r>
                      <a:endParaRPr lang="es-ES" sz="10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1070" marR="610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</a:rPr>
                        <a:t>Fieldwork (site visits, etc.)</a:t>
                      </a:r>
                      <a:endParaRPr lang="es-ES" sz="10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1070" marR="610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</a:rPr>
                        <a:t>Yes, ... hours</a:t>
                      </a:r>
                      <a:endParaRPr lang="es-ES" sz="10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1070" marR="610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</a:rPr>
                        <a:t>No</a:t>
                      </a:r>
                      <a:endParaRPr lang="es-ES" sz="10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1070" marR="610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782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</a:rPr>
                        <a:t>c.</a:t>
                      </a:r>
                      <a:endParaRPr lang="es-ES" sz="10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1070" marR="610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</a:rPr>
                        <a:t>Laboratory work (not supervised by you)</a:t>
                      </a:r>
                      <a:endParaRPr lang="es-ES" sz="10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1070" marR="610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</a:rPr>
                        <a:t>Yes, ... hours</a:t>
                      </a:r>
                      <a:endParaRPr lang="es-ES" sz="10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1070" marR="610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</a:rPr>
                        <a:t>No</a:t>
                      </a:r>
                      <a:endParaRPr lang="es-ES" sz="10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1070" marR="610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5657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</a:rPr>
                        <a:t>d.</a:t>
                      </a:r>
                      <a:endParaRPr lang="es-ES" sz="10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1070" marR="610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</a:rPr>
                        <a:t>Preparation and presentation of written work (essays, reports, design work, modelling)</a:t>
                      </a:r>
                      <a:endParaRPr lang="es-ES" sz="10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1070" marR="610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</a:rPr>
                        <a:t>Yes, ... hours</a:t>
                      </a:r>
                      <a:endParaRPr lang="es-ES" sz="10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1070" marR="610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</a:rPr>
                        <a:t>No</a:t>
                      </a:r>
                      <a:endParaRPr lang="es-ES" sz="10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1070" marR="610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782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</a:rPr>
                        <a:t>e.</a:t>
                      </a:r>
                      <a:endParaRPr lang="es-ES" sz="10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1070" marR="610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</a:rPr>
                        <a:t>Working with Internet sources</a:t>
                      </a:r>
                      <a:endParaRPr lang="es-ES" sz="10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1070" marR="610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</a:rPr>
                        <a:t>Yes, ... hours</a:t>
                      </a:r>
                      <a:endParaRPr lang="es-ES" sz="10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1070" marR="610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</a:rPr>
                        <a:t>No</a:t>
                      </a:r>
                      <a:endParaRPr lang="es-ES" sz="10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1070" marR="610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5657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</a:rPr>
                        <a:t>f.</a:t>
                      </a:r>
                      <a:endParaRPr lang="es-ES" sz="10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1070" marR="610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</a:rPr>
                        <a:t>Preparing for interim assessment, final examinations, tests, etc.</a:t>
                      </a:r>
                      <a:endParaRPr lang="es-ES" sz="10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1070" marR="610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</a:rPr>
                        <a:t>Yes, ... hours</a:t>
                      </a:r>
                      <a:endParaRPr lang="es-ES" sz="10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1070" marR="610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</a:rPr>
                        <a:t>No</a:t>
                      </a:r>
                      <a:endParaRPr lang="es-ES" sz="10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1070" marR="610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782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</a:rPr>
                        <a:t>g.</a:t>
                      </a:r>
                      <a:endParaRPr lang="es-ES" sz="10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1070" marR="610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</a:rPr>
                        <a:t>Other (specify):</a:t>
                      </a:r>
                      <a:endParaRPr lang="es-ES" sz="10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1070" marR="610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</a:rPr>
                        <a:t> ........ hours</a:t>
                      </a:r>
                      <a:endParaRPr lang="es-ES" sz="10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1070" marR="610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</a:rPr>
                        <a:t>No</a:t>
                      </a:r>
                      <a:endParaRPr lang="es-ES" sz="10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1070" marR="610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7131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</a:rPr>
                        <a:t>10.</a:t>
                      </a:r>
                      <a:endParaRPr lang="es-ES" sz="10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1070" marR="610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28625" algn="l"/>
                          <a:tab pos="3849370" algn="l"/>
                          <a:tab pos="4749165" algn="l"/>
                        </a:tabLs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</a:rPr>
                        <a:t>How many hours does an </a:t>
                      </a:r>
                      <a:r>
                        <a:rPr lang="en-US" sz="900" u="sng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</a:rPr>
                        <a:t>AVERAGE </a:t>
                      </a: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</a:rPr>
                        <a:t>student need to complete all the requirements of </a:t>
                      </a:r>
                      <a:r>
                        <a:rPr lang="en-US" sz="9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</a:rPr>
                        <a:t>your</a:t>
                      </a: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</a:rPr>
                        <a:t> unit/course/module in this </a:t>
                      </a:r>
                      <a:r>
                        <a:rPr lang="en-US" sz="9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</a:rPr>
                        <a:t>SEMESTER</a:t>
                      </a: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</a:rPr>
                        <a:t> (taking into account CONTACT HOURS and INDEPENDENT WORK)? </a:t>
                      </a:r>
                      <a:endParaRPr lang="es-ES" sz="10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1070" marR="61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</a:rPr>
                        <a:t> </a:t>
                      </a:r>
                      <a:endParaRPr lang="es-ES" sz="10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</a:rPr>
                        <a:t>........... hours</a:t>
                      </a:r>
                      <a:endParaRPr lang="es-ES" sz="10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1070" marR="61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</a:rPr>
                        <a:t> </a:t>
                      </a:r>
                      <a:endParaRPr lang="es-ES" sz="10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1070" marR="61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7131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</a:rPr>
                        <a:t>11.</a:t>
                      </a:r>
                      <a:endParaRPr lang="es-ES" sz="10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1070" marR="610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28625" algn="l"/>
                          <a:tab pos="3849370" algn="l"/>
                          <a:tab pos="4749165" algn="l"/>
                        </a:tabLs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</a:rPr>
                        <a:t>How many hours does an </a:t>
                      </a:r>
                      <a:r>
                        <a:rPr lang="en-US" sz="900" u="sng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</a:rPr>
                        <a:t>AVERAGE </a:t>
                      </a: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</a:rPr>
                        <a:t>student need to complete all the requirements of</a:t>
                      </a:r>
                      <a:r>
                        <a:rPr lang="en-US" sz="9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</a:rPr>
                        <a:t> your</a:t>
                      </a: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</a:rPr>
                        <a:t> unit/course/module per </a:t>
                      </a:r>
                      <a:r>
                        <a:rPr lang="en-US" sz="9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</a:rPr>
                        <a:t>WEEK</a:t>
                      </a: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</a:rPr>
                        <a:t> (taking into account CONTACT HOURS and INDEPENDENT WORK)?</a:t>
                      </a:r>
                      <a:endParaRPr lang="es-ES" sz="10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1070" marR="61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</a:rPr>
                        <a:t> </a:t>
                      </a:r>
                      <a:endParaRPr lang="es-ES" sz="10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</a:rPr>
                        <a:t>........... hours</a:t>
                      </a:r>
                      <a:endParaRPr lang="es-ES" sz="10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1070" marR="61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</a:rPr>
                        <a:t> </a:t>
                      </a:r>
                      <a:endParaRPr lang="es-ES" sz="10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1070" marR="61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56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</a:rPr>
                        <a:t>12.</a:t>
                      </a:r>
                      <a:endParaRPr lang="es-ES" sz="10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1070" marR="610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</a:rPr>
                        <a:t>When planning your unit/course/module, did you estimate the hours students will have to spend on independent work?</a:t>
                      </a:r>
                      <a:endParaRPr lang="es-ES" sz="10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1070" marR="610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</a:rPr>
                        <a:t>Yes</a:t>
                      </a:r>
                      <a:endParaRPr lang="es-ES" sz="10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1070" marR="610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</a:rPr>
                        <a:t>No</a:t>
                      </a:r>
                      <a:endParaRPr lang="es-ES" sz="10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1070" marR="610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356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</a:rPr>
                        <a:t>13.</a:t>
                      </a:r>
                      <a:endParaRPr lang="es-ES" sz="10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1070" marR="610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</a:rPr>
                        <a:t>Did you take students’ expectations and feedback into consideration when planning the workload for your course?</a:t>
                      </a:r>
                      <a:endParaRPr lang="es-ES" sz="1000" dirty="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1070" marR="610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</a:rPr>
                        <a:t>Yes</a:t>
                      </a:r>
                      <a:endParaRPr lang="es-ES" sz="10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1070" marR="610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</a:rPr>
                        <a:t>No</a:t>
                      </a:r>
                      <a:endParaRPr lang="es-ES" sz="1000" dirty="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1070" marR="610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5" name="4 Rectángulo"/>
          <p:cNvSpPr/>
          <p:nvPr/>
        </p:nvSpPr>
        <p:spPr>
          <a:xfrm>
            <a:off x="6465736" y="2693600"/>
            <a:ext cx="247722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600" i="1" dirty="0">
                <a:solidFill>
                  <a:schemeClr val="tx1"/>
                </a:solidFill>
              </a:rPr>
              <a:t>Contact hours - the amount of time spent on face to face teaching in a particular unit/course/module. It includes lectures, seminars, clinical practices, supervised labs, project work and field work.</a:t>
            </a:r>
            <a:endParaRPr lang="es-ES" sz="1600" i="1" dirty="0">
              <a:solidFill>
                <a:schemeClr val="tx1"/>
              </a:solidFill>
            </a:endParaRPr>
          </a:p>
        </p:txBody>
      </p:sp>
      <p:pic>
        <p:nvPicPr>
          <p:cNvPr id="9" name="8 Imagen" descr="C:\Users\user\AppData\Local\Temp\Logo Tuning Academy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2280" y="332656"/>
            <a:ext cx="1650722" cy="809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779080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6372200" y="1556792"/>
            <a:ext cx="25922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>
                <a:solidFill>
                  <a:srgbClr val="C00000"/>
                </a:solidFill>
              </a:rPr>
              <a:t>Questionnaire</a:t>
            </a:r>
            <a:r>
              <a:rPr lang="es-ES" dirty="0">
                <a:solidFill>
                  <a:srgbClr val="C00000"/>
                </a:solidFill>
              </a:rPr>
              <a:t> </a:t>
            </a:r>
            <a:r>
              <a:rPr lang="es-ES" dirty="0" err="1">
                <a:solidFill>
                  <a:srgbClr val="C00000"/>
                </a:solidFill>
              </a:rPr>
              <a:t>for</a:t>
            </a:r>
            <a:r>
              <a:rPr lang="es-ES" dirty="0">
                <a:solidFill>
                  <a:srgbClr val="C00000"/>
                </a:solidFill>
              </a:rPr>
              <a:t> </a:t>
            </a:r>
            <a:r>
              <a:rPr lang="es-ES" dirty="0" err="1">
                <a:solidFill>
                  <a:srgbClr val="C00000"/>
                </a:solidFill>
              </a:rPr>
              <a:t>Students</a:t>
            </a:r>
            <a:endParaRPr lang="es-ES" dirty="0">
              <a:solidFill>
                <a:srgbClr val="C00000"/>
              </a:solidFill>
            </a:endParaRPr>
          </a:p>
        </p:txBody>
      </p:sp>
      <p:sp>
        <p:nvSpPr>
          <p:cNvPr id="8" name="desk1"/>
          <p:cNvSpPr>
            <a:spLocks noEditPoints="1" noChangeArrowheads="1"/>
          </p:cNvSpPr>
          <p:nvPr/>
        </p:nvSpPr>
        <p:spPr bwMode="auto">
          <a:xfrm>
            <a:off x="683568" y="332656"/>
            <a:ext cx="5184576" cy="648072"/>
          </a:xfrm>
          <a:custGeom>
            <a:avLst/>
            <a:gdLst>
              <a:gd name="T0" fmla="*/ 0 w 21600"/>
              <a:gd name="T1" fmla="*/ 0 h 21600"/>
              <a:gd name="T2" fmla="*/ 7000875 w 21600"/>
              <a:gd name="T3" fmla="*/ 0 h 21600"/>
              <a:gd name="T4" fmla="*/ 7000875 w 21600"/>
              <a:gd name="T5" fmla="*/ 642938 h 21600"/>
              <a:gd name="T6" fmla="*/ 0 w 21600"/>
              <a:gd name="T7" fmla="*/ 642938 h 21600"/>
              <a:gd name="T8" fmla="*/ 3500438 w 21600"/>
              <a:gd name="T9" fmla="*/ 0 h 21600"/>
              <a:gd name="T10" fmla="*/ 7000875 w 21600"/>
              <a:gd name="T11" fmla="*/ 321469 h 21600"/>
              <a:gd name="T12" fmla="*/ 3500438 w 21600"/>
              <a:gd name="T13" fmla="*/ 642938 h 21600"/>
              <a:gd name="T14" fmla="*/ 0 w 21600"/>
              <a:gd name="T15" fmla="*/ 321469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1000 w 21600"/>
              <a:gd name="T25" fmla="*/ 1000 h 21600"/>
              <a:gd name="T26" fmla="*/ 20600 w 21600"/>
              <a:gd name="T27" fmla="*/ 20600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00FF99">
              <a:alpha val="98824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marL="342900" indent="-342900" algn="l">
              <a:spcBef>
                <a:spcPct val="0"/>
              </a:spcBef>
            </a:pPr>
            <a:r>
              <a:rPr lang="en-GB" sz="1800" dirty="0">
                <a:solidFill>
                  <a:srgbClr val="000000"/>
                </a:solidFill>
                <a:cs typeface="Arial" pitchFamily="34" charset="0"/>
              </a:rPr>
              <a:t>TASK: Student Workload survey </a:t>
            </a:r>
          </a:p>
        </p:txBody>
      </p:sp>
      <p:sp>
        <p:nvSpPr>
          <p:cNvPr id="38913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br>
              <a:rPr lang="es-ES" sz="1800" b="0">
                <a:solidFill>
                  <a:srgbClr val="000000"/>
                </a:solidFill>
                <a:cs typeface="Arial" pitchFamily="34" charset="0"/>
              </a:rPr>
            </a:br>
            <a:endParaRPr lang="es-ES" sz="1800" b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0" y="0"/>
            <a:ext cx="3017838" cy="952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>
              <a:solidFill>
                <a:srgbClr val="FFFFFF"/>
              </a:solidFill>
            </a:endParaRPr>
          </a:p>
        </p:txBody>
      </p:sp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br>
              <a:rPr lang="es-ES" sz="1800" b="0">
                <a:solidFill>
                  <a:srgbClr val="000000"/>
                </a:solidFill>
                <a:cs typeface="Arial" pitchFamily="34" charset="0"/>
              </a:rPr>
            </a:br>
            <a:endParaRPr lang="es-ES" sz="1800" b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3017838" cy="952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>
              <a:solidFill>
                <a:srgbClr val="FFFFFF"/>
              </a:solidFill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6465736" y="2693600"/>
            <a:ext cx="247722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600" i="1" dirty="0">
                <a:solidFill>
                  <a:schemeClr val="tx1"/>
                </a:solidFill>
              </a:rPr>
              <a:t>Contact hours - the amount of time spent on face to face teaching in a particular unit/course/module. It includes lectures, seminars, clinical practices, supervised labs, project work and field work.</a:t>
            </a:r>
            <a:endParaRPr lang="es-ES" sz="1600" i="1" dirty="0">
              <a:solidFill>
                <a:schemeClr val="tx1"/>
              </a:solidFill>
            </a:endParaRPr>
          </a:p>
        </p:txBody>
      </p:sp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1396750"/>
              </p:ext>
            </p:extLst>
          </p:nvPr>
        </p:nvGraphicFramePr>
        <p:xfrm>
          <a:off x="670248" y="1268760"/>
          <a:ext cx="5031006" cy="4924806"/>
        </p:xfrm>
        <a:graphic>
          <a:graphicData uri="http://schemas.openxmlformats.org/drawingml/2006/table">
            <a:tbl>
              <a:tblPr bandRow="1"/>
              <a:tblGrid>
                <a:gridCol w="3687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385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84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0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30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605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0999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</a:rPr>
                        <a:t>8.</a:t>
                      </a:r>
                      <a:endParaRPr lang="es-ES" sz="10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0652" marR="606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</a:rPr>
                        <a:t>How many </a:t>
                      </a:r>
                      <a:r>
                        <a:rPr lang="en-US" sz="9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</a:rPr>
                        <a:t>CONTACT HOURS</a:t>
                      </a: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</a:rPr>
                        <a:t>in total were you given to  study this unit/course/module during the </a:t>
                      </a:r>
                      <a:r>
                        <a:rPr lang="en-US" sz="9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</a:rPr>
                        <a:t>SEMESTER</a:t>
                      </a: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</a:rPr>
                        <a:t>?</a:t>
                      </a:r>
                      <a:endParaRPr lang="es-ES" sz="10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0652" marR="606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</a:rPr>
                        <a:t>......... hours</a:t>
                      </a:r>
                      <a:endParaRPr lang="es-ES" sz="10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0652" marR="606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2999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</a:rPr>
                        <a:t>9.</a:t>
                      </a:r>
                      <a:endParaRPr lang="es-ES" sz="10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0652" marR="606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</a:rPr>
                        <a:t>Using the list below, specify the types of </a:t>
                      </a:r>
                      <a:r>
                        <a:rPr lang="en-US" sz="9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</a:rPr>
                        <a:t>INDEPENDENT WORK</a:t>
                      </a: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</a:rPr>
                        <a:t> you used in the unit/course/module during the </a:t>
                      </a:r>
                      <a:r>
                        <a:rPr lang="en-US" sz="9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</a:rPr>
                        <a:t>SEMESTER</a:t>
                      </a: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</a:rPr>
                        <a:t>. Under g. add any other ways of learning that you use that are not included here.</a:t>
                      </a:r>
                      <a:endParaRPr lang="es-ES" sz="10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</a:rPr>
                        <a:t>Enter the estimated number of hours that you needed to complete the  independent work on unit/course/module.</a:t>
                      </a:r>
                      <a:endParaRPr lang="es-ES" sz="10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0652" marR="606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</a:rPr>
                        <a:t>......... hours</a:t>
                      </a:r>
                      <a:endParaRPr lang="es-ES" sz="10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0652" marR="606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049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</a:rPr>
                        <a:t>a.</a:t>
                      </a:r>
                      <a:endParaRPr lang="es-ES" sz="10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0652" marR="606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</a:rPr>
                        <a:t>Reading texts or literature</a:t>
                      </a:r>
                      <a:endParaRPr lang="es-ES" sz="10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0652" marR="606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</a:rPr>
                        <a:t>Yes, ... hours</a:t>
                      </a:r>
                      <a:endParaRPr lang="es-ES" sz="10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0652" marR="606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</a:rPr>
                        <a:t>No</a:t>
                      </a:r>
                      <a:endParaRPr lang="es-ES" sz="10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0652" marR="606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049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</a:rPr>
                        <a:t>b.</a:t>
                      </a:r>
                      <a:endParaRPr lang="es-ES" sz="10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0652" marR="606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</a:rPr>
                        <a:t>Fieldwork (site visits, etc.)</a:t>
                      </a:r>
                      <a:endParaRPr lang="es-ES" sz="10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0652" marR="606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</a:rPr>
                        <a:t>Yes, ... hours</a:t>
                      </a:r>
                      <a:endParaRPr lang="es-ES" sz="10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0652" marR="606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</a:rPr>
                        <a:t>No</a:t>
                      </a:r>
                      <a:endParaRPr lang="es-ES" sz="10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0652" marR="606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499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</a:rPr>
                        <a:t>c.</a:t>
                      </a:r>
                      <a:endParaRPr lang="es-ES" sz="10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0652" marR="606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</a:rPr>
                        <a:t>Laboratory work (not supervised by the teacher)</a:t>
                      </a:r>
                      <a:endParaRPr lang="es-ES" sz="10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0652" marR="606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</a:rPr>
                        <a:t>Yes, ... hours</a:t>
                      </a:r>
                      <a:endParaRPr lang="es-ES" sz="10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0652" marR="606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</a:rPr>
                        <a:t>No</a:t>
                      </a:r>
                      <a:endParaRPr lang="es-ES" sz="10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0652" marR="606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9997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</a:rPr>
                        <a:t>d.</a:t>
                      </a:r>
                      <a:endParaRPr lang="es-ES" sz="10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0652" marR="606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</a:rPr>
                        <a:t>Preparation and presentation of written work (essays, reports, design work, modelling)</a:t>
                      </a:r>
                      <a:endParaRPr lang="es-ES" sz="10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0652" marR="606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</a:rPr>
                        <a:t>Yes, ... hours</a:t>
                      </a:r>
                      <a:endParaRPr lang="es-ES" sz="10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0652" marR="606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</a:rPr>
                        <a:t>No</a:t>
                      </a:r>
                      <a:endParaRPr lang="es-ES" sz="10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0652" marR="606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499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</a:rPr>
                        <a:t>e.</a:t>
                      </a:r>
                      <a:endParaRPr lang="es-ES" sz="10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0652" marR="606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</a:rPr>
                        <a:t>Working with Internet sources</a:t>
                      </a:r>
                      <a:endParaRPr lang="es-ES" sz="10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0652" marR="606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</a:rPr>
                        <a:t>Yes, ... hours</a:t>
                      </a:r>
                      <a:endParaRPr lang="es-ES" sz="10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0652" marR="606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</a:rPr>
                        <a:t>No</a:t>
                      </a:r>
                      <a:endParaRPr lang="es-ES" sz="10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0652" marR="606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9997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</a:rPr>
                        <a:t>f.</a:t>
                      </a:r>
                      <a:endParaRPr lang="es-ES" sz="10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0652" marR="606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</a:rPr>
                        <a:t>Preparing for interim assessment, final examinations, tests, etc.</a:t>
                      </a:r>
                      <a:endParaRPr lang="es-ES" sz="10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0652" marR="606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</a:rPr>
                        <a:t>Yes, ... hours</a:t>
                      </a:r>
                      <a:endParaRPr lang="es-ES" sz="10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0652" marR="606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</a:rPr>
                        <a:t>No</a:t>
                      </a:r>
                      <a:endParaRPr lang="es-ES" sz="10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0652" marR="606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499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</a:rPr>
                        <a:t>g.</a:t>
                      </a:r>
                      <a:endParaRPr lang="es-ES" sz="10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0652" marR="606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</a:rPr>
                        <a:t>Other (specify):</a:t>
                      </a:r>
                      <a:endParaRPr lang="es-ES" sz="10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0652" marR="606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</a:rPr>
                        <a:t> ........ hours</a:t>
                      </a:r>
                      <a:endParaRPr lang="es-ES" sz="10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0652" marR="606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</a:rPr>
                        <a:t>No</a:t>
                      </a:r>
                      <a:endParaRPr lang="es-ES" sz="10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0652" marR="606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1999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</a:rPr>
                        <a:t>10.</a:t>
                      </a:r>
                      <a:endParaRPr lang="es-ES" sz="10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0652" marR="606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28625" algn="l"/>
                          <a:tab pos="3849370" algn="l"/>
                          <a:tab pos="4749165" algn="l"/>
                        </a:tabLs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</a:rPr>
                        <a:t>How many hours did you spend in the </a:t>
                      </a:r>
                      <a:r>
                        <a:rPr lang="en-US" sz="9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</a:rPr>
                        <a:t>SEMESTER</a:t>
                      </a: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</a:rPr>
                        <a:t> to complete all the requirements of </a:t>
                      </a:r>
                      <a:r>
                        <a:rPr lang="en-US" sz="9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</a:rPr>
                        <a:t>this </a:t>
                      </a: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</a:rPr>
                        <a:t>unit/course/module (taking into account CONTACT HOURS and INDEPENDENT WORK)? </a:t>
                      </a:r>
                      <a:endParaRPr lang="es-ES" sz="10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0652" marR="606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</a:rPr>
                        <a:t>........... hours</a:t>
                      </a:r>
                      <a:endParaRPr lang="es-ES" sz="10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0652" marR="606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es-ES" sz="10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0652" marR="606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649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</a:rPr>
                        <a:t>11.</a:t>
                      </a:r>
                      <a:endParaRPr lang="es-ES" sz="10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0652" marR="606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28625" algn="l"/>
                          <a:tab pos="3849370" algn="l"/>
                          <a:tab pos="4749165" algn="l"/>
                        </a:tabLs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</a:rPr>
                        <a:t>How many hours per </a:t>
                      </a:r>
                      <a:r>
                        <a:rPr lang="en-US" sz="9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</a:rPr>
                        <a:t>WEEK</a:t>
                      </a: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</a:rPr>
                        <a:t> did you spend (both CONTACT HOURS AND INDEPENDENT WORK) to complete all the requirements of </a:t>
                      </a:r>
                      <a:r>
                        <a:rPr lang="en-US" sz="9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</a:rPr>
                        <a:t>this</a:t>
                      </a: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</a:rPr>
                        <a:t> unit/course/module? </a:t>
                      </a:r>
                      <a:endParaRPr lang="es-ES" sz="10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0652" marR="606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es-ES" sz="10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0652" marR="606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es-ES" sz="10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0652" marR="606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649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</a:rPr>
                        <a:t>12..</a:t>
                      </a:r>
                      <a:endParaRPr lang="es-ES" sz="10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0652" marR="606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</a:rPr>
                        <a:t>At the beginning of the unit/course/module, were you informed about the number of hours planned for independent work? </a:t>
                      </a:r>
                      <a:endParaRPr lang="es-ES" sz="10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0652" marR="606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</a:rPr>
                        <a:t>Yes</a:t>
                      </a:r>
                      <a:endParaRPr lang="es-ES" sz="10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0652" marR="606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</a:rPr>
                        <a:t>No</a:t>
                      </a:r>
                      <a:endParaRPr lang="es-ES" sz="10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0652" marR="606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99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</a:rPr>
                        <a:t>13.</a:t>
                      </a:r>
                      <a:endParaRPr lang="es-ES" sz="10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0652" marR="606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</a:rPr>
                        <a:t>Were you given the opportunity to provide feedback  about the workload in this unit/course/module? </a:t>
                      </a:r>
                      <a:endParaRPr lang="es-ES" sz="10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0652" marR="606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</a:rPr>
                        <a:t>Yes</a:t>
                      </a:r>
                      <a:endParaRPr lang="es-ES" sz="10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0652" marR="606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</a:rPr>
                        <a:t>No</a:t>
                      </a:r>
                      <a:endParaRPr lang="es-ES" sz="1000" dirty="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0652" marR="606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pic>
        <p:nvPicPr>
          <p:cNvPr id="10" name="9 Imagen" descr="C:\Users\user\AppData\Local\Temp\Logo Tuning Academy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332656"/>
            <a:ext cx="1650722" cy="809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060793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475656" y="2564904"/>
            <a:ext cx="5976664" cy="1656184"/>
          </a:xfrm>
        </p:spPr>
        <p:txBody>
          <a:bodyPr/>
          <a:lstStyle/>
          <a:p>
            <a:pPr algn="ctr" eaLnBrk="1" hangingPunct="1">
              <a:lnSpc>
                <a:spcPct val="110000"/>
              </a:lnSpc>
              <a:spcBef>
                <a:spcPts val="100"/>
              </a:spcBef>
              <a:spcAft>
                <a:spcPts val="100"/>
              </a:spcAft>
              <a:buFont typeface="Monotype Sorts" pitchFamily="2" charset="2"/>
              <a:buNone/>
            </a:pPr>
            <a:r>
              <a:rPr lang="es-ES_tradnl" sz="6600" b="1" dirty="0" err="1">
                <a:solidFill>
                  <a:srgbClr val="0033CC"/>
                </a:solidFill>
              </a:rPr>
              <a:t>terima</a:t>
            </a:r>
            <a:r>
              <a:rPr lang="es-ES_tradnl" sz="6600" b="1" dirty="0">
                <a:solidFill>
                  <a:srgbClr val="0033CC"/>
                </a:solidFill>
              </a:rPr>
              <a:t> </a:t>
            </a:r>
            <a:r>
              <a:rPr lang="es-ES_tradnl" sz="6600" b="1" dirty="0" err="1">
                <a:solidFill>
                  <a:srgbClr val="0033CC"/>
                </a:solidFill>
              </a:rPr>
              <a:t>kasih</a:t>
            </a:r>
            <a:r>
              <a:rPr lang="es-ES_tradnl" sz="6600" b="1" dirty="0">
                <a:solidFill>
                  <a:srgbClr val="0033CC"/>
                </a:solidFill>
              </a:rPr>
              <a:t> </a:t>
            </a:r>
            <a:r>
              <a:rPr lang="es-ES_tradnl" sz="6600" b="1" dirty="0" err="1">
                <a:solidFill>
                  <a:srgbClr val="0033CC"/>
                </a:solidFill>
              </a:rPr>
              <a:t>banyak</a:t>
            </a:r>
            <a:endParaRPr lang="es-ES_tradnl" sz="6600" b="1" dirty="0">
              <a:solidFill>
                <a:srgbClr val="0033CC"/>
              </a:solidFill>
            </a:endParaRPr>
          </a:p>
          <a:p>
            <a:pPr eaLnBrk="1" hangingPunct="1">
              <a:lnSpc>
                <a:spcPct val="160000"/>
              </a:lnSpc>
              <a:spcBef>
                <a:spcPts val="300"/>
              </a:spcBef>
              <a:spcAft>
                <a:spcPts val="300"/>
              </a:spcAft>
              <a:buFont typeface="Monotype Sorts" pitchFamily="2" charset="2"/>
              <a:buNone/>
            </a:pPr>
            <a:endParaRPr lang="es-ES_tradnl" sz="500" b="1" dirty="0">
              <a:solidFill>
                <a:schemeClr val="accent2"/>
              </a:solidFill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323850" y="1700213"/>
            <a:ext cx="81359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 eaLnBrk="0" hangingPunct="0"/>
            <a:endParaRPr lang="es-ES_tradnl" sz="1600" b="0">
              <a:solidFill>
                <a:schemeClr val="accent2"/>
              </a:solidFill>
            </a:endParaRPr>
          </a:p>
        </p:txBody>
      </p:sp>
      <p:pic>
        <p:nvPicPr>
          <p:cNvPr id="4" name="3 Imagen" descr="C:\Users\user\AppData\Local\Temp\Logo Tuning Academy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332656"/>
            <a:ext cx="1650722" cy="809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30309094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124744"/>
            <a:ext cx="5437112" cy="3643312"/>
          </a:xfrm>
          <a:noFill/>
        </p:spPr>
        <p:txBody>
          <a:bodyPr/>
          <a:lstStyle/>
          <a:p>
            <a:pPr marL="609600" indent="-609600" eaLnBrk="1" hangingPunct="1">
              <a:lnSpc>
                <a:spcPct val="125000"/>
              </a:lnSpc>
              <a:spcBef>
                <a:spcPct val="0"/>
              </a:spcBef>
              <a:buFontTx/>
              <a:buNone/>
            </a:pPr>
            <a:r>
              <a:rPr lang="en-GB" sz="2800" b="1" dirty="0">
                <a:solidFill>
                  <a:srgbClr val="FF0000"/>
                </a:solidFill>
                <a:ea typeface="ＭＳ Ｐゴシック" pitchFamily="34" charset="-128"/>
              </a:rPr>
              <a:t>Content</a:t>
            </a:r>
          </a:p>
          <a:p>
            <a:pPr marL="609600" indent="-609600" eaLnBrk="1" hangingPunct="1">
              <a:lnSpc>
                <a:spcPct val="125000"/>
              </a:lnSpc>
              <a:spcBef>
                <a:spcPct val="0"/>
              </a:spcBef>
              <a:buFontTx/>
              <a:buNone/>
            </a:pPr>
            <a:endParaRPr lang="en-GB" sz="2400" b="1" dirty="0">
              <a:solidFill>
                <a:srgbClr val="FF0000"/>
              </a:solidFill>
              <a:ea typeface="ＭＳ Ｐゴシック" pitchFamily="34" charset="-128"/>
            </a:endParaRPr>
          </a:p>
          <a:p>
            <a:pPr marL="609600" indent="-609600">
              <a:lnSpc>
                <a:spcPct val="125000"/>
              </a:lnSpc>
              <a:spcBef>
                <a:spcPct val="0"/>
              </a:spcBef>
              <a:buFontTx/>
              <a:buAutoNum type="arabicPeriod"/>
            </a:pPr>
            <a:r>
              <a:rPr lang="en-GB" sz="2400" b="1" dirty="0">
                <a:solidFill>
                  <a:schemeClr val="accent2"/>
                </a:solidFill>
                <a:ea typeface="ＭＳ Ｐゴシック" pitchFamily="34" charset="-128"/>
              </a:rPr>
              <a:t>Student workload and Tuning</a:t>
            </a:r>
          </a:p>
          <a:p>
            <a:pPr marL="609600" indent="-609600">
              <a:lnSpc>
                <a:spcPct val="125000"/>
              </a:lnSpc>
              <a:spcBef>
                <a:spcPct val="0"/>
              </a:spcBef>
              <a:buFontTx/>
              <a:buAutoNum type="arabicPeriod"/>
            </a:pPr>
            <a:endParaRPr lang="en-GB" sz="2000" b="1" dirty="0">
              <a:solidFill>
                <a:schemeClr val="accent2"/>
              </a:solidFill>
              <a:ea typeface="ＭＳ Ｐゴシック" pitchFamily="34" charset="-128"/>
            </a:endParaRPr>
          </a:p>
          <a:p>
            <a:pPr marL="609600" indent="-609600" eaLnBrk="1" hangingPunct="1">
              <a:lnSpc>
                <a:spcPct val="125000"/>
              </a:lnSpc>
              <a:spcBef>
                <a:spcPct val="0"/>
              </a:spcBef>
              <a:buFontTx/>
              <a:buAutoNum type="arabicPeriod"/>
            </a:pPr>
            <a:r>
              <a:rPr lang="en-GB" sz="2400" b="1" dirty="0">
                <a:solidFill>
                  <a:schemeClr val="accent2"/>
                </a:solidFill>
                <a:ea typeface="ＭＳ Ｐゴシック" pitchFamily="34" charset="-128"/>
              </a:rPr>
              <a:t>Measuring Student Workload</a:t>
            </a:r>
          </a:p>
          <a:p>
            <a:pPr marL="609600" indent="-609600" eaLnBrk="1" hangingPunct="1">
              <a:lnSpc>
                <a:spcPct val="125000"/>
              </a:lnSpc>
              <a:spcBef>
                <a:spcPct val="0"/>
              </a:spcBef>
              <a:buFontTx/>
              <a:buAutoNum type="arabicPeriod"/>
            </a:pPr>
            <a:endParaRPr lang="en-GB" sz="2000" b="1" dirty="0">
              <a:solidFill>
                <a:schemeClr val="accent2"/>
              </a:solidFill>
              <a:ea typeface="ＭＳ Ｐゴシック" pitchFamily="34" charset="-128"/>
            </a:endParaRPr>
          </a:p>
          <a:p>
            <a:pPr marL="609600" indent="-609600" eaLnBrk="1" hangingPunct="1">
              <a:lnSpc>
                <a:spcPct val="125000"/>
              </a:lnSpc>
              <a:spcBef>
                <a:spcPct val="0"/>
              </a:spcBef>
              <a:buFontTx/>
              <a:buAutoNum type="arabicPeriod"/>
            </a:pPr>
            <a:endParaRPr lang="en-GB" sz="1800" b="1" dirty="0">
              <a:solidFill>
                <a:schemeClr val="accent2"/>
              </a:solidFill>
              <a:ea typeface="ＭＳ Ｐゴシック" pitchFamily="34" charset="-128"/>
            </a:endParaRPr>
          </a:p>
          <a:p>
            <a:pPr marL="609600" indent="-609600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en-GB" sz="1400" dirty="0">
              <a:ea typeface="ＭＳ Ｐゴシック" pitchFamily="34" charset="-128"/>
            </a:endParaRPr>
          </a:p>
        </p:txBody>
      </p:sp>
      <p:sp>
        <p:nvSpPr>
          <p:cNvPr id="17410" name="Rectangle 4"/>
          <p:cNvSpPr>
            <a:spLocks noChangeArrowheads="1"/>
          </p:cNvSpPr>
          <p:nvPr/>
        </p:nvSpPr>
        <p:spPr bwMode="auto">
          <a:xfrm>
            <a:off x="114300" y="123825"/>
            <a:ext cx="8915400" cy="6610350"/>
          </a:xfrm>
          <a:prstGeom prst="rect">
            <a:avLst/>
          </a:prstGeom>
          <a:noFill/>
          <a:ln w="12700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nl-NL"/>
          </a:p>
        </p:txBody>
      </p:sp>
      <p:pic>
        <p:nvPicPr>
          <p:cNvPr id="2" name="Picture 1" descr="Screen Shot 2016-02-28 at 21.04.59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4434" y="2420888"/>
            <a:ext cx="3426979" cy="3961160"/>
          </a:xfrm>
          <a:prstGeom prst="rect">
            <a:avLst/>
          </a:prstGeom>
        </p:spPr>
      </p:pic>
      <p:pic>
        <p:nvPicPr>
          <p:cNvPr id="5" name="4 Imagen" descr="C:\Users\user\AppData\Local\Temp\Logo Tuning Academy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2280" y="332656"/>
            <a:ext cx="1650722" cy="809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ext Box 4"/>
          <p:cNvSpPr txBox="1">
            <a:spLocks noChangeArrowheads="1"/>
          </p:cNvSpPr>
          <p:nvPr/>
        </p:nvSpPr>
        <p:spPr bwMode="auto">
          <a:xfrm>
            <a:off x="323528" y="1052736"/>
            <a:ext cx="8462268" cy="4862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34975" indent="-342900" algn="l">
              <a:buFontTx/>
              <a:buChar char="•"/>
            </a:pPr>
            <a:endParaRPr lang="en-GB" altLang="nl-NL" dirty="0">
              <a:solidFill>
                <a:srgbClr val="C00000"/>
              </a:solidFill>
            </a:endParaRPr>
          </a:p>
          <a:p>
            <a:pPr marL="434975" indent="-342900" algn="l">
              <a:buFontTx/>
              <a:buChar char="•"/>
            </a:pPr>
            <a:r>
              <a:rPr lang="en-GB" altLang="nl-NL" dirty="0">
                <a:solidFill>
                  <a:srgbClr val="C00000"/>
                </a:solidFill>
              </a:rPr>
              <a:t>Student</a:t>
            </a:r>
            <a:r>
              <a:rPr lang="en-GB" altLang="nl-NL" dirty="0">
                <a:solidFill>
                  <a:schemeClr val="accent2"/>
                </a:solidFill>
              </a:rPr>
              <a:t> has a </a:t>
            </a:r>
            <a:r>
              <a:rPr lang="en-GB" altLang="nl-NL" dirty="0">
                <a:solidFill>
                  <a:srgbClr val="C00000"/>
                </a:solidFill>
              </a:rPr>
              <a:t>fixed amount of time </a:t>
            </a:r>
            <a:r>
              <a:rPr lang="en-GB" altLang="nl-NL" dirty="0">
                <a:solidFill>
                  <a:srgbClr val="000090"/>
                </a:solidFill>
              </a:rPr>
              <a:t>which is </a:t>
            </a:r>
            <a:r>
              <a:rPr lang="en-GB" altLang="nl-NL" dirty="0">
                <a:solidFill>
                  <a:schemeClr val="accent2"/>
                </a:solidFill>
              </a:rPr>
              <a:t>depending on the length / type of degree programme.</a:t>
            </a:r>
          </a:p>
          <a:p>
            <a:pPr marL="434975" indent="-342900" algn="l">
              <a:buFontTx/>
              <a:buChar char="•"/>
            </a:pPr>
            <a:r>
              <a:rPr lang="en-GB" altLang="nl-NL" dirty="0">
                <a:solidFill>
                  <a:schemeClr val="accent2"/>
                </a:solidFill>
              </a:rPr>
              <a:t>Overall responsibility for designing a degree programme and the allocation of credits lies with the responsible legal body.</a:t>
            </a:r>
          </a:p>
          <a:p>
            <a:pPr marL="434975" indent="-342900" algn="l">
              <a:buFontTx/>
              <a:buChar char="•"/>
            </a:pPr>
            <a:r>
              <a:rPr lang="en-GB" altLang="nl-NL" dirty="0">
                <a:solidFill>
                  <a:schemeClr val="accent2"/>
                </a:solidFill>
              </a:rPr>
              <a:t>Final responsibility for TLA activities for particular amount of time is delegated to the teacher.</a:t>
            </a:r>
          </a:p>
          <a:p>
            <a:pPr marL="434975" indent="-342900" algn="l">
              <a:buFontTx/>
              <a:buChar char="•"/>
            </a:pPr>
            <a:r>
              <a:rPr lang="en-GB" altLang="nl-NL" dirty="0">
                <a:solidFill>
                  <a:srgbClr val="C00000"/>
                </a:solidFill>
              </a:rPr>
              <a:t>Teacher</a:t>
            </a:r>
            <a:r>
              <a:rPr lang="en-GB" altLang="nl-NL" dirty="0">
                <a:solidFill>
                  <a:schemeClr val="accent2"/>
                </a:solidFill>
              </a:rPr>
              <a:t> should be aware of </a:t>
            </a:r>
            <a:r>
              <a:rPr lang="en-GB" altLang="nl-NL" dirty="0">
                <a:solidFill>
                  <a:srgbClr val="C00000"/>
                </a:solidFill>
              </a:rPr>
              <a:t>competences and LO </a:t>
            </a:r>
            <a:r>
              <a:rPr lang="en-GB" altLang="nl-NL" dirty="0">
                <a:solidFill>
                  <a:schemeClr val="accent2"/>
                </a:solidFill>
              </a:rPr>
              <a:t>for course.</a:t>
            </a:r>
          </a:p>
          <a:p>
            <a:pPr marL="434975" indent="-342900" algn="l">
              <a:buFontTx/>
              <a:buChar char="•"/>
            </a:pPr>
            <a:r>
              <a:rPr lang="en-GB" altLang="nl-NL" dirty="0">
                <a:solidFill>
                  <a:srgbClr val="C00000"/>
                </a:solidFill>
              </a:rPr>
              <a:t>Teacher </a:t>
            </a:r>
            <a:r>
              <a:rPr lang="en-GB" altLang="nl-NL" dirty="0">
                <a:solidFill>
                  <a:schemeClr val="accent2"/>
                </a:solidFill>
              </a:rPr>
              <a:t>should reflect on </a:t>
            </a:r>
            <a:r>
              <a:rPr lang="en-GB" altLang="nl-NL" dirty="0">
                <a:solidFill>
                  <a:srgbClr val="C00000"/>
                </a:solidFill>
              </a:rPr>
              <a:t>most effective TLA strategies for LO</a:t>
            </a:r>
            <a:r>
              <a:rPr lang="en-GB" altLang="nl-NL" dirty="0">
                <a:solidFill>
                  <a:schemeClr val="accent2"/>
                </a:solidFill>
              </a:rPr>
              <a:t>.</a:t>
            </a:r>
          </a:p>
          <a:p>
            <a:pPr marL="434975" indent="-342900" algn="l">
              <a:buFontTx/>
              <a:buChar char="•"/>
            </a:pPr>
            <a:r>
              <a:rPr lang="en-GB" altLang="nl-NL" dirty="0">
                <a:solidFill>
                  <a:srgbClr val="C00000"/>
                </a:solidFill>
              </a:rPr>
              <a:t>Teacher</a:t>
            </a:r>
            <a:r>
              <a:rPr lang="en-GB" altLang="nl-NL" dirty="0">
                <a:solidFill>
                  <a:schemeClr val="accent2"/>
                </a:solidFill>
              </a:rPr>
              <a:t> should have a </a:t>
            </a:r>
            <a:r>
              <a:rPr lang="en-GB" altLang="nl-NL" dirty="0">
                <a:solidFill>
                  <a:srgbClr val="C00000"/>
                </a:solidFill>
              </a:rPr>
              <a:t>good notion of time required </a:t>
            </a:r>
            <a:r>
              <a:rPr lang="en-GB" altLang="nl-NL" dirty="0">
                <a:solidFill>
                  <a:schemeClr val="accent2"/>
                </a:solidFill>
              </a:rPr>
              <a:t>for each activity.</a:t>
            </a:r>
          </a:p>
          <a:p>
            <a:pPr marL="434975" indent="-342900" algn="l">
              <a:buFontTx/>
              <a:buChar char="•"/>
            </a:pPr>
            <a:r>
              <a:rPr lang="en-GB" altLang="nl-NL" dirty="0">
                <a:solidFill>
                  <a:schemeClr val="accent2"/>
                </a:solidFill>
              </a:rPr>
              <a:t> </a:t>
            </a:r>
            <a:r>
              <a:rPr lang="en-GB" altLang="nl-NL" dirty="0">
                <a:solidFill>
                  <a:srgbClr val="C00000"/>
                </a:solidFill>
              </a:rPr>
              <a:t>Student</a:t>
            </a:r>
            <a:r>
              <a:rPr lang="en-GB" altLang="nl-NL" dirty="0">
                <a:solidFill>
                  <a:schemeClr val="accent2"/>
                </a:solidFill>
              </a:rPr>
              <a:t> has crucial role in </a:t>
            </a:r>
            <a:r>
              <a:rPr lang="en-GB" altLang="nl-NL" dirty="0">
                <a:solidFill>
                  <a:srgbClr val="C00000"/>
                </a:solidFill>
              </a:rPr>
              <a:t>monitoring process</a:t>
            </a:r>
            <a:r>
              <a:rPr lang="en-GB" altLang="nl-NL" dirty="0">
                <a:solidFill>
                  <a:schemeClr val="accent2"/>
                </a:solidFill>
              </a:rPr>
              <a:t>.</a:t>
            </a:r>
            <a:endParaRPr lang="en-US" altLang="nl-NL" dirty="0">
              <a:solidFill>
                <a:schemeClr val="accent2"/>
              </a:solidFill>
            </a:endParaRPr>
          </a:p>
        </p:txBody>
      </p:sp>
      <p:sp>
        <p:nvSpPr>
          <p:cNvPr id="5" name="4 CuadroTexto"/>
          <p:cNvSpPr txBox="1">
            <a:spLocks noChangeArrowheads="1"/>
          </p:cNvSpPr>
          <p:nvPr/>
        </p:nvSpPr>
        <p:spPr bwMode="auto">
          <a:xfrm>
            <a:off x="467544" y="476673"/>
            <a:ext cx="4608512" cy="46166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en-GB" sz="2400" dirty="0">
                <a:ea typeface="ＭＳ Ｐゴシック" pitchFamily="34" charset="-128"/>
              </a:rPr>
              <a:t>Student workload and Tuning</a:t>
            </a:r>
            <a:endParaRPr lang="es-ES_tradnl" sz="2400" dirty="0"/>
          </a:p>
        </p:txBody>
      </p:sp>
      <p:pic>
        <p:nvPicPr>
          <p:cNvPr id="4" name="3 Imagen" descr="C:\Users\user\AppData\Local\Temp\Logo Tuning Academy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332656"/>
            <a:ext cx="1650722" cy="809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Elipse"/>
          <p:cNvSpPr/>
          <p:nvPr/>
        </p:nvSpPr>
        <p:spPr bwMode="auto">
          <a:xfrm>
            <a:off x="1259632" y="1412776"/>
            <a:ext cx="720080" cy="720080"/>
          </a:xfrm>
          <a:prstGeom prst="ellips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20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  <p:sp>
        <p:nvSpPr>
          <p:cNvPr id="18" name="17 Elipse"/>
          <p:cNvSpPr/>
          <p:nvPr/>
        </p:nvSpPr>
        <p:spPr bwMode="auto">
          <a:xfrm>
            <a:off x="2843808" y="2464208"/>
            <a:ext cx="1224136" cy="1296144"/>
          </a:xfrm>
          <a:prstGeom prst="ellipse">
            <a:avLst/>
          </a:prstGeom>
          <a:solidFill>
            <a:schemeClr val="accent1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sz="1800" dirty="0">
                <a:solidFill>
                  <a:schemeClr val="tx1"/>
                </a:solidFill>
                <a:latin typeface="Arial" charset="0"/>
              </a:rPr>
              <a:t>Medicine</a:t>
            </a:r>
            <a:endParaRPr kumimoji="0" lang="es-E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19 Elipse"/>
          <p:cNvSpPr/>
          <p:nvPr/>
        </p:nvSpPr>
        <p:spPr bwMode="auto">
          <a:xfrm>
            <a:off x="791580" y="2534393"/>
            <a:ext cx="1224136" cy="1296144"/>
          </a:xfrm>
          <a:prstGeom prst="ellipse">
            <a:avLst/>
          </a:prstGeom>
          <a:solidFill>
            <a:schemeClr val="accent1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sz="1800" dirty="0" err="1">
                <a:solidFill>
                  <a:schemeClr val="tx1"/>
                </a:solidFill>
                <a:latin typeface="Arial" charset="0"/>
              </a:rPr>
              <a:t>Teacher</a:t>
            </a:r>
            <a:r>
              <a:rPr lang="es-ES" sz="1800" dirty="0">
                <a:solidFill>
                  <a:schemeClr val="tx1"/>
                </a:solidFill>
                <a:latin typeface="Arial" charset="0"/>
              </a:rPr>
              <a:t>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Education</a:t>
            </a:r>
            <a:endParaRPr kumimoji="0" lang="es-E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" name="25 Elipse"/>
          <p:cNvSpPr/>
          <p:nvPr/>
        </p:nvSpPr>
        <p:spPr bwMode="auto">
          <a:xfrm>
            <a:off x="1619672" y="1196752"/>
            <a:ext cx="1224136" cy="1296144"/>
          </a:xfrm>
          <a:prstGeom prst="ellipse">
            <a:avLst/>
          </a:prstGeom>
          <a:solidFill>
            <a:schemeClr val="accent1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sz="1800" dirty="0">
                <a:solidFill>
                  <a:schemeClr val="tx1"/>
                </a:solidFill>
                <a:latin typeface="Arial" charset="0"/>
              </a:rPr>
              <a:t>Civil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Eng</a:t>
            </a:r>
            <a:r>
              <a:rPr kumimoji="0" lang="es-E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.</a:t>
            </a:r>
          </a:p>
        </p:txBody>
      </p:sp>
      <p:sp>
        <p:nvSpPr>
          <p:cNvPr id="31" name="desk1"/>
          <p:cNvSpPr>
            <a:spLocks noEditPoints="1" noChangeArrowheads="1"/>
          </p:cNvSpPr>
          <p:nvPr/>
        </p:nvSpPr>
        <p:spPr bwMode="auto">
          <a:xfrm>
            <a:off x="4932040" y="1412776"/>
            <a:ext cx="3672408" cy="1440160"/>
          </a:xfrm>
          <a:custGeom>
            <a:avLst/>
            <a:gdLst>
              <a:gd name="T0" fmla="*/ 0 w 21600"/>
              <a:gd name="T1" fmla="*/ 0 h 21600"/>
              <a:gd name="T2" fmla="*/ 21600 w 21600"/>
              <a:gd name="T3" fmla="*/ 0 h 21600"/>
              <a:gd name="T4" fmla="*/ 21600 w 21600"/>
              <a:gd name="T5" fmla="*/ 21600 h 21600"/>
              <a:gd name="T6" fmla="*/ 0 w 21600"/>
              <a:gd name="T7" fmla="*/ 21600 h 21600"/>
              <a:gd name="T8" fmla="*/ 10800 w 21600"/>
              <a:gd name="T9" fmla="*/ 0 h 21600"/>
              <a:gd name="T10" fmla="*/ 21600 w 21600"/>
              <a:gd name="T11" fmla="*/ 10800 h 21600"/>
              <a:gd name="T12" fmla="*/ 10800 w 21600"/>
              <a:gd name="T13" fmla="*/ 21600 h 21600"/>
              <a:gd name="T14" fmla="*/ 0 w 21600"/>
              <a:gd name="T15" fmla="*/ 10800 h 21600"/>
              <a:gd name="T16" fmla="*/ 1000 w 21600"/>
              <a:gd name="T17" fmla="*/ 1000 h 21600"/>
              <a:gd name="T18" fmla="*/ 20600 w 21600"/>
              <a:gd name="T19" fmla="*/ 20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00B05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marL="342900" indent="-342900">
              <a:defRPr/>
            </a:pPr>
            <a:r>
              <a:rPr lang="en-GB" sz="2800" dirty="0">
                <a:latin typeface="Arial" charset="0"/>
              </a:rPr>
              <a:t>STUDENT WORKLOAD  </a:t>
            </a:r>
            <a:endParaRPr lang="es-ES" sz="2800" dirty="0">
              <a:latin typeface="Arial" charset="0"/>
            </a:endParaRPr>
          </a:p>
        </p:txBody>
      </p:sp>
      <p:sp>
        <p:nvSpPr>
          <p:cNvPr id="15" name="14 CuadroTexto"/>
          <p:cNvSpPr txBox="1">
            <a:spLocks noChangeArrowheads="1"/>
          </p:cNvSpPr>
          <p:nvPr/>
        </p:nvSpPr>
        <p:spPr bwMode="auto">
          <a:xfrm>
            <a:off x="428596" y="500042"/>
            <a:ext cx="4863484" cy="461665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 eaLnBrk="1" hangingPunct="1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es-ES_tradnl" sz="2400" dirty="0">
                <a:solidFill>
                  <a:schemeClr val="tx1"/>
                </a:solidFill>
              </a:rPr>
              <a:t> </a:t>
            </a:r>
            <a:r>
              <a:rPr lang="es-ES_tradnl" sz="2400" dirty="0" err="1">
                <a:solidFill>
                  <a:schemeClr val="tx1"/>
                </a:solidFill>
              </a:rPr>
              <a:t>Measure</a:t>
            </a:r>
            <a:r>
              <a:rPr lang="es-ES_tradnl" sz="2400" dirty="0">
                <a:solidFill>
                  <a:schemeClr val="tx1"/>
                </a:solidFill>
              </a:rPr>
              <a:t> </a:t>
            </a:r>
            <a:r>
              <a:rPr lang="es-ES_tradnl" sz="2400" dirty="0" err="1">
                <a:solidFill>
                  <a:schemeClr val="tx1"/>
                </a:solidFill>
              </a:rPr>
              <a:t>student</a:t>
            </a:r>
            <a:r>
              <a:rPr lang="es-ES_tradnl" sz="2400" dirty="0">
                <a:solidFill>
                  <a:schemeClr val="tx1"/>
                </a:solidFill>
              </a:rPr>
              <a:t> </a:t>
            </a:r>
            <a:r>
              <a:rPr lang="es-ES_tradnl" sz="2400" dirty="0" err="1">
                <a:solidFill>
                  <a:schemeClr val="tx1"/>
                </a:solidFill>
              </a:rPr>
              <a:t>workload</a:t>
            </a:r>
            <a:endParaRPr lang="es-ES_tradnl" sz="2400" dirty="0">
              <a:solidFill>
                <a:schemeClr val="tx1"/>
              </a:solidFill>
            </a:endParaRPr>
          </a:p>
        </p:txBody>
      </p:sp>
      <p:pic>
        <p:nvPicPr>
          <p:cNvPr id="16" name="15 Imagen" descr="C:\Users\user\AppData\Local\Temp\Logo Tuning Academy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2280" y="332656"/>
            <a:ext cx="1650722" cy="809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359972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3" name="Rectangle 17"/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2133600"/>
            <a:ext cx="8280400" cy="4176713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s-ES" sz="2800" b="1" dirty="0">
                <a:solidFill>
                  <a:schemeClr val="bg1"/>
                </a:solidFill>
                <a:latin typeface="Arial" charset="0"/>
              </a:rPr>
              <a:t>Elementos constitutivos de la consulta</a:t>
            </a:r>
          </a:p>
          <a:p>
            <a:pPr eaLnBrk="1" hangingPunct="1">
              <a:buFontTx/>
              <a:buNone/>
            </a:pPr>
            <a:endParaRPr lang="es-ES" sz="2800" b="1" dirty="0">
              <a:solidFill>
                <a:schemeClr val="bg1"/>
              </a:solidFill>
              <a:latin typeface="Arial" charset="0"/>
            </a:endParaRPr>
          </a:p>
          <a:p>
            <a:pPr eaLnBrk="1" hangingPunct="1"/>
            <a:endParaRPr lang="es-ES" sz="3600" b="1" dirty="0">
              <a:solidFill>
                <a:schemeClr val="bg1"/>
              </a:solidFill>
              <a:latin typeface="Arial" charset="0"/>
            </a:endParaRPr>
          </a:p>
          <a:p>
            <a:pPr algn="ctr" eaLnBrk="1" hangingPunct="1">
              <a:buFontTx/>
              <a:buNone/>
            </a:pPr>
            <a:endParaRPr lang="es-ES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19814" name="desk1"/>
          <p:cNvSpPr>
            <a:spLocks noEditPoints="1" noChangeArrowheads="1"/>
          </p:cNvSpPr>
          <p:nvPr/>
        </p:nvSpPr>
        <p:spPr bwMode="auto">
          <a:xfrm>
            <a:off x="683568" y="2348880"/>
            <a:ext cx="2592388" cy="719137"/>
          </a:xfrm>
          <a:custGeom>
            <a:avLst/>
            <a:gdLst>
              <a:gd name="T0" fmla="*/ 0 w 21600"/>
              <a:gd name="T1" fmla="*/ 0 h 21600"/>
              <a:gd name="T2" fmla="*/ 21600 w 21600"/>
              <a:gd name="T3" fmla="*/ 0 h 21600"/>
              <a:gd name="T4" fmla="*/ 21600 w 21600"/>
              <a:gd name="T5" fmla="*/ 21600 h 21600"/>
              <a:gd name="T6" fmla="*/ 0 w 21600"/>
              <a:gd name="T7" fmla="*/ 21600 h 21600"/>
              <a:gd name="T8" fmla="*/ 10800 w 21600"/>
              <a:gd name="T9" fmla="*/ 0 h 21600"/>
              <a:gd name="T10" fmla="*/ 21600 w 21600"/>
              <a:gd name="T11" fmla="*/ 10800 h 21600"/>
              <a:gd name="T12" fmla="*/ 10800 w 21600"/>
              <a:gd name="T13" fmla="*/ 21600 h 21600"/>
              <a:gd name="T14" fmla="*/ 0 w 21600"/>
              <a:gd name="T15" fmla="*/ 10800 h 21600"/>
              <a:gd name="T16" fmla="*/ 1000 w 21600"/>
              <a:gd name="T17" fmla="*/ 1000 h 21600"/>
              <a:gd name="T18" fmla="*/ 20600 w 21600"/>
              <a:gd name="T19" fmla="*/ 20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algn="ctr"/>
            <a:r>
              <a:rPr lang="es-MX" sz="1800" dirty="0" err="1">
                <a:latin typeface="Arial" charset="0"/>
              </a:rPr>
              <a:t>Academics</a:t>
            </a:r>
            <a:endParaRPr lang="es-ES" sz="1800" b="1" dirty="0">
              <a:latin typeface="Arial" charset="0"/>
            </a:endParaRPr>
          </a:p>
        </p:txBody>
      </p:sp>
      <p:sp>
        <p:nvSpPr>
          <p:cNvPr id="119815" name="desk1"/>
          <p:cNvSpPr>
            <a:spLocks noEditPoints="1" noChangeArrowheads="1"/>
          </p:cNvSpPr>
          <p:nvPr/>
        </p:nvSpPr>
        <p:spPr bwMode="auto">
          <a:xfrm>
            <a:off x="3563888" y="2348880"/>
            <a:ext cx="2592387" cy="719138"/>
          </a:xfrm>
          <a:custGeom>
            <a:avLst/>
            <a:gdLst>
              <a:gd name="T0" fmla="*/ 0 w 21600"/>
              <a:gd name="T1" fmla="*/ 0 h 21600"/>
              <a:gd name="T2" fmla="*/ 21600 w 21600"/>
              <a:gd name="T3" fmla="*/ 0 h 21600"/>
              <a:gd name="T4" fmla="*/ 21600 w 21600"/>
              <a:gd name="T5" fmla="*/ 21600 h 21600"/>
              <a:gd name="T6" fmla="*/ 0 w 21600"/>
              <a:gd name="T7" fmla="*/ 21600 h 21600"/>
              <a:gd name="T8" fmla="*/ 10800 w 21600"/>
              <a:gd name="T9" fmla="*/ 0 h 21600"/>
              <a:gd name="T10" fmla="*/ 21600 w 21600"/>
              <a:gd name="T11" fmla="*/ 10800 h 21600"/>
              <a:gd name="T12" fmla="*/ 10800 w 21600"/>
              <a:gd name="T13" fmla="*/ 21600 h 21600"/>
              <a:gd name="T14" fmla="*/ 0 w 21600"/>
              <a:gd name="T15" fmla="*/ 10800 h 21600"/>
              <a:gd name="T16" fmla="*/ 1000 w 21600"/>
              <a:gd name="T17" fmla="*/ 1000 h 21600"/>
              <a:gd name="T18" fmla="*/ 20600 w 21600"/>
              <a:gd name="T19" fmla="*/ 20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algn="ctr"/>
            <a:r>
              <a:rPr lang="es-MX" sz="1800" dirty="0" err="1">
                <a:latin typeface="Arial" charset="0"/>
              </a:rPr>
              <a:t>Students</a:t>
            </a:r>
            <a:endParaRPr lang="es-ES" sz="1800" b="1" dirty="0">
              <a:latin typeface="Arial" charset="0"/>
            </a:endParaRPr>
          </a:p>
        </p:txBody>
      </p:sp>
      <p:sp>
        <p:nvSpPr>
          <p:cNvPr id="119819" name="desk1"/>
          <p:cNvSpPr>
            <a:spLocks noEditPoints="1" noChangeArrowheads="1"/>
          </p:cNvSpPr>
          <p:nvPr/>
        </p:nvSpPr>
        <p:spPr bwMode="auto">
          <a:xfrm>
            <a:off x="827584" y="3645024"/>
            <a:ext cx="2592388" cy="719138"/>
          </a:xfrm>
          <a:custGeom>
            <a:avLst/>
            <a:gdLst>
              <a:gd name="T0" fmla="*/ 0 w 21600"/>
              <a:gd name="T1" fmla="*/ 0 h 21600"/>
              <a:gd name="T2" fmla="*/ 21600 w 21600"/>
              <a:gd name="T3" fmla="*/ 0 h 21600"/>
              <a:gd name="T4" fmla="*/ 21600 w 21600"/>
              <a:gd name="T5" fmla="*/ 21600 h 21600"/>
              <a:gd name="T6" fmla="*/ 0 w 21600"/>
              <a:gd name="T7" fmla="*/ 21600 h 21600"/>
              <a:gd name="T8" fmla="*/ 10800 w 21600"/>
              <a:gd name="T9" fmla="*/ 0 h 21600"/>
              <a:gd name="T10" fmla="*/ 21600 w 21600"/>
              <a:gd name="T11" fmla="*/ 10800 h 21600"/>
              <a:gd name="T12" fmla="*/ 10800 w 21600"/>
              <a:gd name="T13" fmla="*/ 21600 h 21600"/>
              <a:gd name="T14" fmla="*/ 0 w 21600"/>
              <a:gd name="T15" fmla="*/ 10800 h 21600"/>
              <a:gd name="T16" fmla="*/ 1000 w 21600"/>
              <a:gd name="T17" fmla="*/ 1000 h 21600"/>
              <a:gd name="T18" fmla="*/ 20600 w 21600"/>
              <a:gd name="T19" fmla="*/ 20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FF99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algn="ctr"/>
            <a:r>
              <a:rPr lang="es-MX" sz="1600" dirty="0" err="1">
                <a:latin typeface="Arial" charset="0"/>
              </a:rPr>
              <a:t>Contact</a:t>
            </a:r>
            <a:r>
              <a:rPr lang="es-MX" sz="1600" dirty="0">
                <a:latin typeface="Arial" charset="0"/>
              </a:rPr>
              <a:t> </a:t>
            </a:r>
            <a:r>
              <a:rPr lang="es-MX" sz="1600" dirty="0" err="1">
                <a:latin typeface="Arial" charset="0"/>
              </a:rPr>
              <a:t>hours</a:t>
            </a:r>
            <a:endParaRPr lang="es-ES" sz="1600" b="1" dirty="0">
              <a:latin typeface="Arial" charset="0"/>
            </a:endParaRPr>
          </a:p>
        </p:txBody>
      </p:sp>
      <p:sp>
        <p:nvSpPr>
          <p:cNvPr id="119820" name="desk1" descr="25%"/>
          <p:cNvSpPr>
            <a:spLocks noEditPoints="1" noChangeArrowheads="1"/>
          </p:cNvSpPr>
          <p:nvPr/>
        </p:nvSpPr>
        <p:spPr bwMode="auto">
          <a:xfrm>
            <a:off x="3779912" y="3645024"/>
            <a:ext cx="2592388" cy="719138"/>
          </a:xfrm>
          <a:custGeom>
            <a:avLst/>
            <a:gdLst>
              <a:gd name="T0" fmla="*/ 0 w 21600"/>
              <a:gd name="T1" fmla="*/ 0 h 21600"/>
              <a:gd name="T2" fmla="*/ 21600 w 21600"/>
              <a:gd name="T3" fmla="*/ 0 h 21600"/>
              <a:gd name="T4" fmla="*/ 21600 w 21600"/>
              <a:gd name="T5" fmla="*/ 21600 h 21600"/>
              <a:gd name="T6" fmla="*/ 0 w 21600"/>
              <a:gd name="T7" fmla="*/ 21600 h 21600"/>
              <a:gd name="T8" fmla="*/ 10800 w 21600"/>
              <a:gd name="T9" fmla="*/ 0 h 21600"/>
              <a:gd name="T10" fmla="*/ 21600 w 21600"/>
              <a:gd name="T11" fmla="*/ 10800 h 21600"/>
              <a:gd name="T12" fmla="*/ 10800 w 21600"/>
              <a:gd name="T13" fmla="*/ 21600 h 21600"/>
              <a:gd name="T14" fmla="*/ 0 w 21600"/>
              <a:gd name="T15" fmla="*/ 10800 h 21600"/>
              <a:gd name="T16" fmla="*/ 1000 w 21600"/>
              <a:gd name="T17" fmla="*/ 1000 h 21600"/>
              <a:gd name="T18" fmla="*/ 20600 w 21600"/>
              <a:gd name="T19" fmla="*/ 20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algn="ctr"/>
            <a:r>
              <a:rPr lang="es-MX" sz="1600" dirty="0" err="1">
                <a:solidFill>
                  <a:schemeClr val="tx1"/>
                </a:solidFill>
                <a:latin typeface="Arial" charset="0"/>
              </a:rPr>
              <a:t>Independent</a:t>
            </a:r>
            <a:r>
              <a:rPr lang="es-MX" sz="1600" dirty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es-MX" sz="1600" dirty="0" err="1">
                <a:solidFill>
                  <a:schemeClr val="tx1"/>
                </a:solidFill>
                <a:latin typeface="Arial" charset="0"/>
              </a:rPr>
              <a:t>work</a:t>
            </a:r>
            <a:endParaRPr lang="es-ES" sz="1600" b="1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19821" name="desk1"/>
          <p:cNvSpPr>
            <a:spLocks noEditPoints="1" noChangeArrowheads="1"/>
          </p:cNvSpPr>
          <p:nvPr/>
        </p:nvSpPr>
        <p:spPr bwMode="auto">
          <a:xfrm>
            <a:off x="755576" y="3645024"/>
            <a:ext cx="5759450" cy="719138"/>
          </a:xfrm>
          <a:custGeom>
            <a:avLst/>
            <a:gdLst>
              <a:gd name="T0" fmla="*/ 0 w 21600"/>
              <a:gd name="T1" fmla="*/ 0 h 21600"/>
              <a:gd name="T2" fmla="*/ 21600 w 21600"/>
              <a:gd name="T3" fmla="*/ 0 h 21600"/>
              <a:gd name="T4" fmla="*/ 21600 w 21600"/>
              <a:gd name="T5" fmla="*/ 21600 h 21600"/>
              <a:gd name="T6" fmla="*/ 0 w 21600"/>
              <a:gd name="T7" fmla="*/ 21600 h 21600"/>
              <a:gd name="T8" fmla="*/ 10800 w 21600"/>
              <a:gd name="T9" fmla="*/ 0 h 21600"/>
              <a:gd name="T10" fmla="*/ 21600 w 21600"/>
              <a:gd name="T11" fmla="*/ 10800 h 21600"/>
              <a:gd name="T12" fmla="*/ 10800 w 21600"/>
              <a:gd name="T13" fmla="*/ 21600 h 21600"/>
              <a:gd name="T14" fmla="*/ 0 w 21600"/>
              <a:gd name="T15" fmla="*/ 10800 h 21600"/>
              <a:gd name="T16" fmla="*/ 1000 w 21600"/>
              <a:gd name="T17" fmla="*/ 1000 h 21600"/>
              <a:gd name="T18" fmla="*/ 20600 w 21600"/>
              <a:gd name="T19" fmla="*/ 20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99CC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algn="ctr"/>
            <a:r>
              <a:rPr lang="es-MX" sz="1800" dirty="0">
                <a:solidFill>
                  <a:schemeClr val="tx1"/>
                </a:solidFill>
                <a:latin typeface="Arial" charset="0"/>
              </a:rPr>
              <a:t>STUDENT WORKLOAD</a:t>
            </a:r>
            <a:endParaRPr lang="es-ES" sz="1800" b="1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4" name="13 CuadroTexto"/>
          <p:cNvSpPr txBox="1">
            <a:spLocks noChangeArrowheads="1"/>
          </p:cNvSpPr>
          <p:nvPr/>
        </p:nvSpPr>
        <p:spPr bwMode="auto">
          <a:xfrm>
            <a:off x="428596" y="500042"/>
            <a:ext cx="4863484" cy="461665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 eaLnBrk="1" hangingPunct="1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es-ES_tradnl" sz="2400" dirty="0">
                <a:solidFill>
                  <a:schemeClr val="tx1"/>
                </a:solidFill>
              </a:rPr>
              <a:t> </a:t>
            </a:r>
            <a:r>
              <a:rPr lang="es-ES_tradnl" sz="2400" dirty="0" err="1">
                <a:solidFill>
                  <a:schemeClr val="tx1"/>
                </a:solidFill>
              </a:rPr>
              <a:t>Measure</a:t>
            </a:r>
            <a:r>
              <a:rPr lang="es-ES_tradnl" sz="2400" dirty="0">
                <a:solidFill>
                  <a:schemeClr val="tx1"/>
                </a:solidFill>
              </a:rPr>
              <a:t> </a:t>
            </a:r>
            <a:r>
              <a:rPr lang="es-ES_tradnl" sz="2400" dirty="0" err="1">
                <a:solidFill>
                  <a:schemeClr val="tx1"/>
                </a:solidFill>
              </a:rPr>
              <a:t>student</a:t>
            </a:r>
            <a:r>
              <a:rPr lang="es-ES_tradnl" sz="2400" dirty="0">
                <a:solidFill>
                  <a:schemeClr val="tx1"/>
                </a:solidFill>
              </a:rPr>
              <a:t> </a:t>
            </a:r>
            <a:r>
              <a:rPr lang="es-ES_tradnl" sz="2400" dirty="0" err="1">
                <a:solidFill>
                  <a:schemeClr val="tx1"/>
                </a:solidFill>
              </a:rPr>
              <a:t>workload</a:t>
            </a:r>
            <a:endParaRPr lang="es-ES_tradnl" sz="2400" dirty="0">
              <a:solidFill>
                <a:schemeClr val="tx1"/>
              </a:solidFill>
            </a:endParaRPr>
          </a:p>
        </p:txBody>
      </p:sp>
      <p:pic>
        <p:nvPicPr>
          <p:cNvPr id="9" name="8 Imagen" descr="C:\Users\user\AppData\Local\Temp\Logo Tuning Academy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2280" y="332656"/>
            <a:ext cx="1650722" cy="809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9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19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98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98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19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9" grpId="0" animBg="1"/>
      <p:bldP spid="119820" grpId="0" animBg="1"/>
      <p:bldP spid="11982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1124744"/>
            <a:ext cx="4680520" cy="5361997"/>
          </a:xfrm>
          <a:prstGeom prst="rect">
            <a:avLst/>
          </a:prstGeom>
          <a:solidFill>
            <a:srgbClr val="CBD8F1"/>
          </a:solidFill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4716016" y="1124744"/>
            <a:ext cx="1440160" cy="5509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s-ES" sz="1600" dirty="0"/>
          </a:p>
          <a:p>
            <a:endParaRPr lang="es-ES" sz="1600" dirty="0"/>
          </a:p>
          <a:p>
            <a:endParaRPr lang="es-ES" sz="1600" dirty="0"/>
          </a:p>
          <a:p>
            <a:endParaRPr lang="es-ES" sz="1600" dirty="0"/>
          </a:p>
          <a:p>
            <a:endParaRPr lang="es-ES" sz="1600" dirty="0"/>
          </a:p>
          <a:p>
            <a:endParaRPr lang="es-ES" sz="1600" dirty="0"/>
          </a:p>
          <a:p>
            <a:endParaRPr lang="es-ES" sz="1600" dirty="0"/>
          </a:p>
          <a:p>
            <a:endParaRPr lang="es-ES" sz="1600" dirty="0"/>
          </a:p>
          <a:p>
            <a:endParaRPr lang="es-ES" sz="1600" dirty="0"/>
          </a:p>
          <a:p>
            <a:endParaRPr lang="es-ES" sz="1600" dirty="0"/>
          </a:p>
          <a:p>
            <a:endParaRPr lang="es-ES" sz="1600" dirty="0"/>
          </a:p>
          <a:p>
            <a:endParaRPr lang="es-ES" sz="1600" dirty="0"/>
          </a:p>
          <a:p>
            <a:endParaRPr lang="es-ES" sz="1600" dirty="0"/>
          </a:p>
          <a:p>
            <a:endParaRPr lang="es-ES" sz="1600" dirty="0"/>
          </a:p>
          <a:p>
            <a:endParaRPr lang="es-ES" sz="1600" dirty="0"/>
          </a:p>
        </p:txBody>
      </p:sp>
      <p:sp>
        <p:nvSpPr>
          <p:cNvPr id="12" name="Oval 13"/>
          <p:cNvSpPr>
            <a:spLocks noChangeArrowheads="1"/>
          </p:cNvSpPr>
          <p:nvPr/>
        </p:nvSpPr>
        <p:spPr bwMode="auto">
          <a:xfrm>
            <a:off x="683568" y="4941168"/>
            <a:ext cx="4248472" cy="791468"/>
          </a:xfrm>
          <a:prstGeom prst="ellipse">
            <a:avLst/>
          </a:prstGeom>
          <a:noFill/>
          <a:ln w="539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5724128" y="2835370"/>
            <a:ext cx="2483768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s-ES" sz="1400" dirty="0" err="1">
                <a:solidFill>
                  <a:schemeClr val="accent2"/>
                </a:solidFill>
                <a:latin typeface="Arial" charset="0"/>
              </a:rPr>
              <a:t>Bachelor</a:t>
            </a:r>
            <a:r>
              <a:rPr lang="es-ES" sz="1400" dirty="0">
                <a:solidFill>
                  <a:schemeClr val="accent2"/>
                </a:solidFill>
                <a:latin typeface="Arial" charset="0"/>
              </a:rPr>
              <a:t> in </a:t>
            </a:r>
            <a:r>
              <a:rPr lang="es-ES" sz="1400" dirty="0" err="1">
                <a:solidFill>
                  <a:schemeClr val="accent2"/>
                </a:solidFill>
                <a:latin typeface="Arial" charset="0"/>
              </a:rPr>
              <a:t>Agricultural</a:t>
            </a:r>
            <a:r>
              <a:rPr lang="es-ES" sz="1400" dirty="0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es-ES" sz="1400" dirty="0" err="1">
                <a:solidFill>
                  <a:schemeClr val="accent2"/>
                </a:solidFill>
                <a:latin typeface="Arial" charset="0"/>
              </a:rPr>
              <a:t>Sciences</a:t>
            </a:r>
            <a:endParaRPr lang="es-ES" sz="1400" dirty="0">
              <a:solidFill>
                <a:schemeClr val="accent2"/>
              </a:solidFill>
              <a:latin typeface="Arial" charset="0"/>
            </a:endParaRPr>
          </a:p>
          <a:p>
            <a:r>
              <a:rPr lang="es-ES" sz="1400" b="1" dirty="0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es-ES" sz="1400" b="1" dirty="0" err="1">
                <a:solidFill>
                  <a:schemeClr val="accent2"/>
                </a:solidFill>
                <a:latin typeface="Arial" charset="0"/>
              </a:rPr>
              <a:t>University</a:t>
            </a:r>
            <a:r>
              <a:rPr lang="es-ES" sz="1400" b="1" dirty="0">
                <a:solidFill>
                  <a:schemeClr val="accent2"/>
                </a:solidFill>
                <a:latin typeface="Arial" charset="0"/>
              </a:rPr>
              <a:t> XYZ</a:t>
            </a:r>
            <a:endParaRPr lang="es-ES" sz="1400" dirty="0">
              <a:solidFill>
                <a:schemeClr val="accent2"/>
              </a:solidFill>
              <a:latin typeface="Arial" charset="0"/>
            </a:endParaRPr>
          </a:p>
          <a:p>
            <a:r>
              <a:rPr lang="es-ES" sz="1400" b="1" dirty="0">
                <a:solidFill>
                  <a:schemeClr val="accent2"/>
                </a:solidFill>
                <a:latin typeface="Arial" charset="0"/>
              </a:rPr>
              <a:t>Duración: </a:t>
            </a:r>
            <a:r>
              <a:rPr lang="es-ES" sz="1400" dirty="0">
                <a:solidFill>
                  <a:schemeClr val="accent2"/>
                </a:solidFill>
                <a:latin typeface="Arial" charset="0"/>
              </a:rPr>
              <a:t>4 </a:t>
            </a:r>
            <a:r>
              <a:rPr lang="es-ES" sz="1400" dirty="0" err="1">
                <a:solidFill>
                  <a:schemeClr val="accent2"/>
                </a:solidFill>
                <a:latin typeface="Arial" charset="0"/>
              </a:rPr>
              <a:t>years</a:t>
            </a:r>
            <a:endParaRPr lang="es-ES" sz="1400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0" name="9 CuadroTexto"/>
          <p:cNvSpPr txBox="1">
            <a:spLocks noChangeArrowheads="1"/>
          </p:cNvSpPr>
          <p:nvPr/>
        </p:nvSpPr>
        <p:spPr bwMode="auto">
          <a:xfrm>
            <a:off x="428596" y="500042"/>
            <a:ext cx="4863484" cy="461665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 eaLnBrk="1" hangingPunct="1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es-ES_tradnl" sz="2400" dirty="0">
                <a:solidFill>
                  <a:schemeClr val="tx1"/>
                </a:solidFill>
              </a:rPr>
              <a:t> </a:t>
            </a:r>
            <a:r>
              <a:rPr lang="es-ES_tradnl" sz="2400" dirty="0" err="1">
                <a:solidFill>
                  <a:schemeClr val="tx1"/>
                </a:solidFill>
              </a:rPr>
              <a:t>Measure</a:t>
            </a:r>
            <a:r>
              <a:rPr lang="es-ES_tradnl" sz="2400" dirty="0">
                <a:solidFill>
                  <a:schemeClr val="tx1"/>
                </a:solidFill>
              </a:rPr>
              <a:t> </a:t>
            </a:r>
            <a:r>
              <a:rPr lang="es-ES_tradnl" sz="2400" dirty="0" err="1">
                <a:solidFill>
                  <a:schemeClr val="tx1"/>
                </a:solidFill>
              </a:rPr>
              <a:t>student</a:t>
            </a:r>
            <a:r>
              <a:rPr lang="es-ES_tradnl" sz="2400" dirty="0">
                <a:solidFill>
                  <a:schemeClr val="tx1"/>
                </a:solidFill>
              </a:rPr>
              <a:t> </a:t>
            </a:r>
            <a:r>
              <a:rPr lang="es-ES_tradnl" sz="2400" dirty="0" err="1">
                <a:solidFill>
                  <a:schemeClr val="tx1"/>
                </a:solidFill>
              </a:rPr>
              <a:t>workload</a:t>
            </a:r>
            <a:endParaRPr lang="es-ES_tradnl" sz="2400" dirty="0">
              <a:solidFill>
                <a:schemeClr val="tx1"/>
              </a:solidFill>
            </a:endParaRPr>
          </a:p>
        </p:txBody>
      </p:sp>
      <p:pic>
        <p:nvPicPr>
          <p:cNvPr id="7" name="6 Imagen" descr="C:\Users\user\AppData\Local\Temp\Logo Tuning Academy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92280" y="332656"/>
            <a:ext cx="1650722" cy="809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4716016" y="1124744"/>
            <a:ext cx="1440160" cy="5509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s-ES" sz="1600" dirty="0">
              <a:solidFill>
                <a:srgbClr val="FFFFFF"/>
              </a:solidFill>
            </a:endParaRPr>
          </a:p>
          <a:p>
            <a:endParaRPr lang="es-ES" sz="1600" dirty="0">
              <a:solidFill>
                <a:srgbClr val="FFFFFF"/>
              </a:solidFill>
            </a:endParaRPr>
          </a:p>
          <a:p>
            <a:endParaRPr lang="es-ES" sz="1600" dirty="0">
              <a:solidFill>
                <a:srgbClr val="FFFFFF"/>
              </a:solidFill>
            </a:endParaRPr>
          </a:p>
          <a:p>
            <a:endParaRPr lang="es-ES" sz="1600" dirty="0">
              <a:solidFill>
                <a:srgbClr val="FFFFFF"/>
              </a:solidFill>
            </a:endParaRPr>
          </a:p>
          <a:p>
            <a:endParaRPr lang="es-ES" sz="1600" dirty="0">
              <a:solidFill>
                <a:srgbClr val="FFFFFF"/>
              </a:solidFill>
            </a:endParaRPr>
          </a:p>
          <a:p>
            <a:endParaRPr lang="es-ES" sz="1600" dirty="0">
              <a:solidFill>
                <a:srgbClr val="FFFFFF"/>
              </a:solidFill>
            </a:endParaRPr>
          </a:p>
          <a:p>
            <a:endParaRPr lang="es-ES" sz="1600" dirty="0">
              <a:solidFill>
                <a:srgbClr val="FFFFFF"/>
              </a:solidFill>
            </a:endParaRPr>
          </a:p>
          <a:p>
            <a:endParaRPr lang="es-ES" sz="1600" dirty="0">
              <a:solidFill>
                <a:srgbClr val="FFFFFF"/>
              </a:solidFill>
            </a:endParaRPr>
          </a:p>
          <a:p>
            <a:endParaRPr lang="es-ES" sz="1600" dirty="0">
              <a:solidFill>
                <a:srgbClr val="FFFFFF"/>
              </a:solidFill>
            </a:endParaRPr>
          </a:p>
          <a:p>
            <a:endParaRPr lang="es-ES" sz="1600" dirty="0">
              <a:solidFill>
                <a:srgbClr val="FFFFFF"/>
              </a:solidFill>
            </a:endParaRPr>
          </a:p>
          <a:p>
            <a:endParaRPr lang="es-ES" sz="1600" dirty="0">
              <a:solidFill>
                <a:srgbClr val="FFFFFF"/>
              </a:solidFill>
            </a:endParaRPr>
          </a:p>
          <a:p>
            <a:endParaRPr lang="es-ES" sz="1600" dirty="0">
              <a:solidFill>
                <a:srgbClr val="FFFFFF"/>
              </a:solidFill>
            </a:endParaRPr>
          </a:p>
          <a:p>
            <a:endParaRPr lang="es-ES" sz="1600" dirty="0">
              <a:solidFill>
                <a:srgbClr val="FFFFFF"/>
              </a:solidFill>
            </a:endParaRPr>
          </a:p>
          <a:p>
            <a:endParaRPr lang="es-ES" sz="1600" dirty="0">
              <a:solidFill>
                <a:srgbClr val="FFFFFF"/>
              </a:solidFill>
            </a:endParaRPr>
          </a:p>
          <a:p>
            <a:endParaRPr lang="es-ES" sz="1600" dirty="0">
              <a:solidFill>
                <a:srgbClr val="FFFFFF"/>
              </a:solidFill>
            </a:endParaRPr>
          </a:p>
        </p:txBody>
      </p:sp>
      <p:sp>
        <p:nvSpPr>
          <p:cNvPr id="25" name="desk1"/>
          <p:cNvSpPr>
            <a:spLocks noEditPoints="1" noChangeArrowheads="1"/>
          </p:cNvSpPr>
          <p:nvPr/>
        </p:nvSpPr>
        <p:spPr bwMode="auto">
          <a:xfrm>
            <a:off x="528072" y="2492896"/>
            <a:ext cx="6192688" cy="1872208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0 h 21600"/>
              <a:gd name="T4" fmla="*/ 2147483647 w 21600"/>
              <a:gd name="T5" fmla="*/ 28761483 h 21600"/>
              <a:gd name="T6" fmla="*/ 0 w 21600"/>
              <a:gd name="T7" fmla="*/ 28761483 h 21600"/>
              <a:gd name="T8" fmla="*/ 1103875062 w 21600"/>
              <a:gd name="T9" fmla="*/ 0 h 21600"/>
              <a:gd name="T10" fmla="*/ 2147483647 w 21600"/>
              <a:gd name="T11" fmla="*/ 14380742 h 21600"/>
              <a:gd name="T12" fmla="*/ 1103875062 w 21600"/>
              <a:gd name="T13" fmla="*/ 28761483 h 21600"/>
              <a:gd name="T14" fmla="*/ 0 w 21600"/>
              <a:gd name="T15" fmla="*/ 14380742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1000 w 21600"/>
              <a:gd name="T25" fmla="*/ 1000 h 21600"/>
              <a:gd name="T26" fmla="*/ 20600 w 21600"/>
              <a:gd name="T27" fmla="*/ 20600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marL="342900" indent="-342900" algn="l"/>
            <a:r>
              <a:rPr lang="en-GB" sz="1600" dirty="0">
                <a:solidFill>
                  <a:srgbClr val="000000"/>
                </a:solidFill>
              </a:rPr>
              <a:t>Each University has to identify the </a:t>
            </a:r>
          </a:p>
          <a:p>
            <a:pPr marL="342900" indent="-342900" algn="l"/>
            <a:r>
              <a:rPr lang="en-GB" sz="1600" dirty="0">
                <a:solidFill>
                  <a:srgbClr val="000000"/>
                </a:solidFill>
              </a:rPr>
              <a:t>units/courses/modules which are part of the semester </a:t>
            </a:r>
          </a:p>
          <a:p>
            <a:pPr marL="342900" indent="-342900" algn="l"/>
            <a:r>
              <a:rPr lang="en-GB" sz="1600" dirty="0">
                <a:solidFill>
                  <a:srgbClr val="000000"/>
                </a:solidFill>
              </a:rPr>
              <a:t>to be consulted (the number of unit/courses/modules </a:t>
            </a:r>
          </a:p>
          <a:p>
            <a:pPr marL="342900" indent="-342900" algn="l"/>
            <a:r>
              <a:rPr lang="en-GB" sz="1600" dirty="0">
                <a:solidFill>
                  <a:srgbClr val="000000"/>
                </a:solidFill>
              </a:rPr>
              <a:t>will differ from one University to another)</a:t>
            </a:r>
          </a:p>
          <a:p>
            <a:pPr marL="342900" indent="-342900" algn="l"/>
            <a:endParaRPr lang="en-GB" sz="1600" dirty="0">
              <a:solidFill>
                <a:srgbClr val="000000"/>
              </a:solidFill>
            </a:endParaRPr>
          </a:p>
          <a:p>
            <a:pPr marL="342900" indent="-342900" algn="l"/>
            <a:endParaRPr lang="en-GB" sz="1600" dirty="0">
              <a:solidFill>
                <a:srgbClr val="000000"/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en-GB" sz="1600" dirty="0">
              <a:solidFill>
                <a:srgbClr val="000000"/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es-ES" sz="1600" dirty="0">
              <a:solidFill>
                <a:srgbClr val="000000"/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es-ES" sz="1600" dirty="0">
              <a:solidFill>
                <a:srgbClr val="000000"/>
              </a:solidFill>
            </a:endParaRPr>
          </a:p>
        </p:txBody>
      </p:sp>
      <p:sp>
        <p:nvSpPr>
          <p:cNvPr id="6" name="desk1"/>
          <p:cNvSpPr>
            <a:spLocks noEditPoints="1" noChangeArrowheads="1"/>
          </p:cNvSpPr>
          <p:nvPr/>
        </p:nvSpPr>
        <p:spPr bwMode="auto">
          <a:xfrm>
            <a:off x="460216" y="1471222"/>
            <a:ext cx="4248944" cy="504056"/>
          </a:xfrm>
          <a:custGeom>
            <a:avLst/>
            <a:gdLst>
              <a:gd name="T0" fmla="*/ 0 w 21600"/>
              <a:gd name="T1" fmla="*/ 0 h 21600"/>
              <a:gd name="T2" fmla="*/ 7000875 w 21600"/>
              <a:gd name="T3" fmla="*/ 0 h 21600"/>
              <a:gd name="T4" fmla="*/ 7000875 w 21600"/>
              <a:gd name="T5" fmla="*/ 642938 h 21600"/>
              <a:gd name="T6" fmla="*/ 0 w 21600"/>
              <a:gd name="T7" fmla="*/ 642938 h 21600"/>
              <a:gd name="T8" fmla="*/ 3500438 w 21600"/>
              <a:gd name="T9" fmla="*/ 0 h 21600"/>
              <a:gd name="T10" fmla="*/ 7000875 w 21600"/>
              <a:gd name="T11" fmla="*/ 321469 h 21600"/>
              <a:gd name="T12" fmla="*/ 3500438 w 21600"/>
              <a:gd name="T13" fmla="*/ 642938 h 21600"/>
              <a:gd name="T14" fmla="*/ 0 w 21600"/>
              <a:gd name="T15" fmla="*/ 321469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1000 w 21600"/>
              <a:gd name="T25" fmla="*/ 1000 h 21600"/>
              <a:gd name="T26" fmla="*/ 20600 w 21600"/>
              <a:gd name="T27" fmla="*/ 20600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CD7DBC">
              <a:alpha val="99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marL="342900" indent="-342900" algn="l">
              <a:spcBef>
                <a:spcPct val="0"/>
              </a:spcBef>
            </a:pPr>
            <a:r>
              <a:rPr lang="en-GB" sz="1800" dirty="0">
                <a:solidFill>
                  <a:schemeClr val="tx1"/>
                </a:solidFill>
                <a:cs typeface="Arial" pitchFamily="34" charset="0"/>
              </a:rPr>
              <a:t>Task to be done IN </a:t>
            </a:r>
            <a:r>
              <a:rPr lang="en-GB" sz="1800" dirty="0" err="1">
                <a:solidFill>
                  <a:schemeClr val="tx1"/>
                </a:solidFill>
                <a:cs typeface="Arial" pitchFamily="34" charset="0"/>
              </a:rPr>
              <a:t>Yakarta</a:t>
            </a:r>
            <a:r>
              <a:rPr lang="en-GB" sz="1800" dirty="0">
                <a:solidFill>
                  <a:schemeClr val="tx1"/>
                </a:solidFill>
                <a:cs typeface="Arial" pitchFamily="34" charset="0"/>
              </a:rPr>
              <a:t> </a:t>
            </a:r>
            <a:endParaRPr lang="es-ES" sz="1800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9" name="8 CuadroTexto"/>
          <p:cNvSpPr txBox="1">
            <a:spLocks noChangeArrowheads="1"/>
          </p:cNvSpPr>
          <p:nvPr/>
        </p:nvSpPr>
        <p:spPr bwMode="auto">
          <a:xfrm>
            <a:off x="428596" y="500042"/>
            <a:ext cx="4863484" cy="461665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 eaLnBrk="1" hangingPunct="1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es-ES_tradnl" sz="2400" dirty="0">
                <a:solidFill>
                  <a:schemeClr val="tx1"/>
                </a:solidFill>
              </a:rPr>
              <a:t> </a:t>
            </a:r>
            <a:r>
              <a:rPr lang="es-ES_tradnl" sz="2400" dirty="0" err="1">
                <a:solidFill>
                  <a:schemeClr val="tx1"/>
                </a:solidFill>
              </a:rPr>
              <a:t>Measure</a:t>
            </a:r>
            <a:r>
              <a:rPr lang="es-ES_tradnl" sz="2400" dirty="0">
                <a:solidFill>
                  <a:schemeClr val="tx1"/>
                </a:solidFill>
              </a:rPr>
              <a:t> </a:t>
            </a:r>
            <a:r>
              <a:rPr lang="es-ES_tradnl" sz="2400" dirty="0" err="1">
                <a:solidFill>
                  <a:schemeClr val="tx1"/>
                </a:solidFill>
              </a:rPr>
              <a:t>student</a:t>
            </a:r>
            <a:r>
              <a:rPr lang="es-ES_tradnl" sz="2400" dirty="0">
                <a:solidFill>
                  <a:schemeClr val="tx1"/>
                </a:solidFill>
              </a:rPr>
              <a:t> </a:t>
            </a:r>
            <a:r>
              <a:rPr lang="es-ES_tradnl" sz="2400" dirty="0" err="1">
                <a:solidFill>
                  <a:schemeClr val="tx1"/>
                </a:solidFill>
              </a:rPr>
              <a:t>workload</a:t>
            </a:r>
            <a:endParaRPr lang="es-ES_tradnl" sz="2400" dirty="0">
              <a:solidFill>
                <a:schemeClr val="tx1"/>
              </a:solidFill>
            </a:endParaRPr>
          </a:p>
        </p:txBody>
      </p:sp>
      <p:pic>
        <p:nvPicPr>
          <p:cNvPr id="7" name="6 Imagen" descr="C:\Users\user\AppData\Local\Temp\Logo Tuning Academy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2280" y="332656"/>
            <a:ext cx="1650722" cy="809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057725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>
            <a:spLocks noChangeArrowheads="1"/>
          </p:cNvSpPr>
          <p:nvPr/>
        </p:nvSpPr>
        <p:spPr bwMode="auto">
          <a:xfrm>
            <a:off x="438666" y="500041"/>
            <a:ext cx="4863484" cy="461665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 eaLnBrk="1" hangingPunct="1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es-ES_tradnl" sz="2400" dirty="0">
                <a:solidFill>
                  <a:schemeClr val="tx1"/>
                </a:solidFill>
              </a:rPr>
              <a:t> </a:t>
            </a:r>
            <a:r>
              <a:rPr lang="es-ES_tradnl" sz="2400" dirty="0" err="1">
                <a:solidFill>
                  <a:schemeClr val="tx1"/>
                </a:solidFill>
              </a:rPr>
              <a:t>Measure</a:t>
            </a:r>
            <a:r>
              <a:rPr lang="es-ES_tradnl" sz="2400" dirty="0">
                <a:solidFill>
                  <a:schemeClr val="tx1"/>
                </a:solidFill>
              </a:rPr>
              <a:t> </a:t>
            </a:r>
            <a:r>
              <a:rPr lang="es-ES_tradnl" sz="2400" dirty="0" err="1">
                <a:solidFill>
                  <a:schemeClr val="tx1"/>
                </a:solidFill>
              </a:rPr>
              <a:t>student</a:t>
            </a:r>
            <a:r>
              <a:rPr lang="es-ES_tradnl" sz="2400" dirty="0">
                <a:solidFill>
                  <a:schemeClr val="tx1"/>
                </a:solidFill>
              </a:rPr>
              <a:t> </a:t>
            </a:r>
            <a:r>
              <a:rPr lang="es-ES_tradnl" sz="2400" dirty="0" err="1">
                <a:solidFill>
                  <a:schemeClr val="tx1"/>
                </a:solidFill>
              </a:rPr>
              <a:t>workload</a:t>
            </a:r>
            <a:endParaRPr lang="es-ES_tradnl" sz="2400" dirty="0">
              <a:solidFill>
                <a:schemeClr val="tx1"/>
              </a:solidFill>
            </a:endParaRPr>
          </a:p>
        </p:txBody>
      </p:sp>
      <p:pic>
        <p:nvPicPr>
          <p:cNvPr id="9" name="image04.png"/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504408" y="2708920"/>
            <a:ext cx="7200800" cy="2448272"/>
          </a:xfrm>
          <a:prstGeom prst="rect">
            <a:avLst/>
          </a:prstGeom>
          <a:ln/>
        </p:spPr>
      </p:pic>
      <p:sp>
        <p:nvSpPr>
          <p:cNvPr id="10" name="desk1"/>
          <p:cNvSpPr>
            <a:spLocks noEditPoints="1" noChangeArrowheads="1"/>
          </p:cNvSpPr>
          <p:nvPr/>
        </p:nvSpPr>
        <p:spPr bwMode="auto">
          <a:xfrm>
            <a:off x="460216" y="1471222"/>
            <a:ext cx="4248944" cy="504056"/>
          </a:xfrm>
          <a:custGeom>
            <a:avLst/>
            <a:gdLst>
              <a:gd name="T0" fmla="*/ 0 w 21600"/>
              <a:gd name="T1" fmla="*/ 0 h 21600"/>
              <a:gd name="T2" fmla="*/ 7000875 w 21600"/>
              <a:gd name="T3" fmla="*/ 0 h 21600"/>
              <a:gd name="T4" fmla="*/ 7000875 w 21600"/>
              <a:gd name="T5" fmla="*/ 642938 h 21600"/>
              <a:gd name="T6" fmla="*/ 0 w 21600"/>
              <a:gd name="T7" fmla="*/ 642938 h 21600"/>
              <a:gd name="T8" fmla="*/ 3500438 w 21600"/>
              <a:gd name="T9" fmla="*/ 0 h 21600"/>
              <a:gd name="T10" fmla="*/ 7000875 w 21600"/>
              <a:gd name="T11" fmla="*/ 321469 h 21600"/>
              <a:gd name="T12" fmla="*/ 3500438 w 21600"/>
              <a:gd name="T13" fmla="*/ 642938 h 21600"/>
              <a:gd name="T14" fmla="*/ 0 w 21600"/>
              <a:gd name="T15" fmla="*/ 321469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1000 w 21600"/>
              <a:gd name="T25" fmla="*/ 1000 h 21600"/>
              <a:gd name="T26" fmla="*/ 20600 w 21600"/>
              <a:gd name="T27" fmla="*/ 20600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CD7DBC">
              <a:alpha val="99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marL="342900" indent="-342900" algn="l">
              <a:spcBef>
                <a:spcPct val="0"/>
              </a:spcBef>
            </a:pPr>
            <a:r>
              <a:rPr lang="en-GB" sz="1800" dirty="0">
                <a:solidFill>
                  <a:schemeClr val="tx1"/>
                </a:solidFill>
                <a:cs typeface="Arial" pitchFamily="34" charset="0"/>
              </a:rPr>
              <a:t>Task to be done IN </a:t>
            </a:r>
            <a:r>
              <a:rPr lang="en-GB" sz="1800" dirty="0" err="1">
                <a:solidFill>
                  <a:schemeClr val="tx1"/>
                </a:solidFill>
                <a:cs typeface="Arial" pitchFamily="34" charset="0"/>
              </a:rPr>
              <a:t>Yakarta</a:t>
            </a:r>
            <a:r>
              <a:rPr lang="en-GB" sz="1800" dirty="0">
                <a:solidFill>
                  <a:schemeClr val="tx1"/>
                </a:solidFill>
                <a:cs typeface="Arial" pitchFamily="34" charset="0"/>
              </a:rPr>
              <a:t> </a:t>
            </a:r>
            <a:endParaRPr lang="es-ES" sz="1800" dirty="0">
              <a:solidFill>
                <a:schemeClr val="tx1"/>
              </a:solidFill>
              <a:cs typeface="Arial" pitchFamily="34" charset="0"/>
            </a:endParaRPr>
          </a:p>
        </p:txBody>
      </p:sp>
      <p:pic>
        <p:nvPicPr>
          <p:cNvPr id="5" name="4 Imagen" descr="C:\Users\user\AppData\Local\Temp\Logo Tuning Academy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92280" y="332656"/>
            <a:ext cx="1650722" cy="809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4716016" y="1124744"/>
            <a:ext cx="1440160" cy="5509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s-ES" sz="1600" dirty="0">
              <a:solidFill>
                <a:srgbClr val="FFFFFF"/>
              </a:solidFill>
            </a:endParaRPr>
          </a:p>
          <a:p>
            <a:endParaRPr lang="es-ES" sz="1600" dirty="0">
              <a:solidFill>
                <a:srgbClr val="FFFFFF"/>
              </a:solidFill>
            </a:endParaRPr>
          </a:p>
          <a:p>
            <a:endParaRPr lang="es-ES" sz="1600" dirty="0">
              <a:solidFill>
                <a:srgbClr val="FFFFFF"/>
              </a:solidFill>
            </a:endParaRPr>
          </a:p>
          <a:p>
            <a:endParaRPr lang="es-ES" sz="1600" dirty="0">
              <a:solidFill>
                <a:srgbClr val="FFFFFF"/>
              </a:solidFill>
            </a:endParaRPr>
          </a:p>
          <a:p>
            <a:endParaRPr lang="es-ES" sz="1600" dirty="0">
              <a:solidFill>
                <a:srgbClr val="FFFFFF"/>
              </a:solidFill>
            </a:endParaRPr>
          </a:p>
          <a:p>
            <a:endParaRPr lang="es-ES" sz="1600" dirty="0">
              <a:solidFill>
                <a:srgbClr val="FFFFFF"/>
              </a:solidFill>
            </a:endParaRPr>
          </a:p>
          <a:p>
            <a:endParaRPr lang="es-ES" sz="1600" dirty="0">
              <a:solidFill>
                <a:srgbClr val="FFFFFF"/>
              </a:solidFill>
            </a:endParaRPr>
          </a:p>
          <a:p>
            <a:endParaRPr lang="es-ES" sz="1600" dirty="0">
              <a:solidFill>
                <a:srgbClr val="FFFFFF"/>
              </a:solidFill>
            </a:endParaRPr>
          </a:p>
          <a:p>
            <a:endParaRPr lang="es-ES" sz="1600" dirty="0">
              <a:solidFill>
                <a:srgbClr val="FFFFFF"/>
              </a:solidFill>
            </a:endParaRPr>
          </a:p>
          <a:p>
            <a:endParaRPr lang="es-ES" sz="1600" dirty="0">
              <a:solidFill>
                <a:srgbClr val="FFFFFF"/>
              </a:solidFill>
            </a:endParaRPr>
          </a:p>
          <a:p>
            <a:endParaRPr lang="es-ES" sz="1600" dirty="0">
              <a:solidFill>
                <a:srgbClr val="FFFFFF"/>
              </a:solidFill>
            </a:endParaRPr>
          </a:p>
          <a:p>
            <a:endParaRPr lang="es-ES" sz="1600" dirty="0">
              <a:solidFill>
                <a:srgbClr val="FFFFFF"/>
              </a:solidFill>
            </a:endParaRPr>
          </a:p>
          <a:p>
            <a:endParaRPr lang="es-ES" sz="1600" dirty="0">
              <a:solidFill>
                <a:srgbClr val="FFFFFF"/>
              </a:solidFill>
            </a:endParaRPr>
          </a:p>
          <a:p>
            <a:endParaRPr lang="es-ES" sz="1600" dirty="0">
              <a:solidFill>
                <a:srgbClr val="FFFFFF"/>
              </a:solidFill>
            </a:endParaRPr>
          </a:p>
          <a:p>
            <a:endParaRPr lang="es-ES" sz="1600" dirty="0">
              <a:solidFill>
                <a:srgbClr val="FFFFFF"/>
              </a:solidFill>
            </a:endParaRPr>
          </a:p>
        </p:txBody>
      </p:sp>
      <p:pic>
        <p:nvPicPr>
          <p:cNvPr id="13" name="Picture 2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1196752"/>
            <a:ext cx="2088232" cy="23922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755576" y="2852936"/>
            <a:ext cx="2016224" cy="432048"/>
          </a:xfrm>
          <a:prstGeom prst="ellipse">
            <a:avLst/>
          </a:prstGeom>
          <a:noFill/>
          <a:ln w="539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>
              <a:solidFill>
                <a:srgbClr val="FFFFFF"/>
              </a:solidFill>
            </a:endParaRPr>
          </a:p>
        </p:txBody>
      </p:sp>
      <p:pic>
        <p:nvPicPr>
          <p:cNvPr id="15" name="Picture 2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7824" y="1196752"/>
            <a:ext cx="2088232" cy="23922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algn="ctr">
            <a:noFill/>
            <a:miter lim="800000"/>
            <a:headEnd/>
            <a:tailEnd/>
          </a:ln>
          <a:effectLst/>
        </p:spPr>
      </p:pic>
      <p:pic>
        <p:nvPicPr>
          <p:cNvPr id="16" name="Picture 2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080" y="1196752"/>
            <a:ext cx="2088232" cy="23922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20" name="Oval 13"/>
          <p:cNvSpPr>
            <a:spLocks noChangeArrowheads="1"/>
          </p:cNvSpPr>
          <p:nvPr/>
        </p:nvSpPr>
        <p:spPr bwMode="auto">
          <a:xfrm>
            <a:off x="3059832" y="2924944"/>
            <a:ext cx="2016224" cy="432048"/>
          </a:xfrm>
          <a:prstGeom prst="ellipse">
            <a:avLst/>
          </a:prstGeom>
          <a:noFill/>
          <a:ln w="539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>
              <a:solidFill>
                <a:srgbClr val="FFFFFF"/>
              </a:solidFill>
            </a:endParaRPr>
          </a:p>
        </p:txBody>
      </p:sp>
      <p:sp>
        <p:nvSpPr>
          <p:cNvPr id="21" name="Oval 13"/>
          <p:cNvSpPr>
            <a:spLocks noChangeArrowheads="1"/>
          </p:cNvSpPr>
          <p:nvPr/>
        </p:nvSpPr>
        <p:spPr bwMode="auto">
          <a:xfrm>
            <a:off x="5292080" y="2852936"/>
            <a:ext cx="2016224" cy="432048"/>
          </a:xfrm>
          <a:prstGeom prst="ellipse">
            <a:avLst/>
          </a:prstGeom>
          <a:noFill/>
          <a:ln w="539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>
              <a:solidFill>
                <a:srgbClr val="FFFFFF"/>
              </a:solidFill>
            </a:endParaRPr>
          </a:p>
        </p:txBody>
      </p:sp>
      <p:sp>
        <p:nvSpPr>
          <p:cNvPr id="25" name="24 CuadroTexto"/>
          <p:cNvSpPr txBox="1"/>
          <p:nvPr/>
        </p:nvSpPr>
        <p:spPr>
          <a:xfrm>
            <a:off x="7812360" y="1844824"/>
            <a:ext cx="792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>
              <a:solidFill>
                <a:srgbClr val="FFFFFF"/>
              </a:solidFill>
            </a:endParaRPr>
          </a:p>
        </p:txBody>
      </p:sp>
      <p:sp>
        <p:nvSpPr>
          <p:cNvPr id="26" name="Rectangle 14"/>
          <p:cNvSpPr>
            <a:spLocks noChangeArrowheads="1"/>
          </p:cNvSpPr>
          <p:nvPr/>
        </p:nvSpPr>
        <p:spPr bwMode="auto">
          <a:xfrm>
            <a:off x="7380312" y="1611815"/>
            <a:ext cx="1584176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s-ES" sz="1400" dirty="0" err="1">
                <a:solidFill>
                  <a:srgbClr val="333399"/>
                </a:solidFill>
                <a:latin typeface="Arial" charset="0"/>
              </a:rPr>
              <a:t>Bachelor</a:t>
            </a:r>
            <a:r>
              <a:rPr lang="es-ES" sz="1400" dirty="0">
                <a:solidFill>
                  <a:srgbClr val="333399"/>
                </a:solidFill>
                <a:latin typeface="Arial" charset="0"/>
              </a:rPr>
              <a:t> in </a:t>
            </a:r>
            <a:r>
              <a:rPr lang="es-ES" sz="1400" dirty="0" err="1">
                <a:solidFill>
                  <a:srgbClr val="333399"/>
                </a:solidFill>
                <a:latin typeface="Arial" charset="0"/>
              </a:rPr>
              <a:t>Agricultural</a:t>
            </a:r>
            <a:r>
              <a:rPr lang="es-ES" sz="1400" dirty="0">
                <a:solidFill>
                  <a:srgbClr val="333399"/>
                </a:solidFill>
                <a:latin typeface="Arial" charset="0"/>
              </a:rPr>
              <a:t> </a:t>
            </a:r>
            <a:r>
              <a:rPr lang="es-ES" sz="1400" dirty="0" err="1">
                <a:solidFill>
                  <a:srgbClr val="333399"/>
                </a:solidFill>
                <a:latin typeface="Arial" charset="0"/>
              </a:rPr>
              <a:t>Sciences</a:t>
            </a:r>
            <a:r>
              <a:rPr lang="es-ES" sz="1400" dirty="0">
                <a:solidFill>
                  <a:srgbClr val="333399"/>
                </a:solidFill>
                <a:latin typeface="Arial" charset="0"/>
              </a:rPr>
              <a:t> </a:t>
            </a:r>
          </a:p>
          <a:p>
            <a:r>
              <a:rPr lang="es-ES" sz="1400" dirty="0" err="1">
                <a:solidFill>
                  <a:srgbClr val="333399"/>
                </a:solidFill>
                <a:latin typeface="Arial" charset="0"/>
              </a:rPr>
              <a:t>Semester</a:t>
            </a:r>
            <a:r>
              <a:rPr lang="es-ES" sz="1400" dirty="0">
                <a:solidFill>
                  <a:srgbClr val="333399"/>
                </a:solidFill>
                <a:latin typeface="Arial" charset="0"/>
              </a:rPr>
              <a:t> </a:t>
            </a:r>
            <a:r>
              <a:rPr lang="es-ES" sz="1400" dirty="0" err="1">
                <a:solidFill>
                  <a:srgbClr val="333399"/>
                </a:solidFill>
                <a:latin typeface="Arial" charset="0"/>
              </a:rPr>
              <a:t>chosen</a:t>
            </a:r>
            <a:r>
              <a:rPr lang="es-ES" sz="1400" dirty="0">
                <a:solidFill>
                  <a:srgbClr val="333399"/>
                </a:solidFill>
                <a:latin typeface="Arial" charset="0"/>
              </a:rPr>
              <a:t>:</a:t>
            </a:r>
          </a:p>
          <a:p>
            <a:r>
              <a:rPr lang="es-ES" sz="1400" dirty="0">
                <a:solidFill>
                  <a:srgbClr val="333399"/>
                </a:solidFill>
                <a:latin typeface="Arial" charset="0"/>
              </a:rPr>
              <a:t>5th</a:t>
            </a:r>
          </a:p>
        </p:txBody>
      </p:sp>
      <p:sp>
        <p:nvSpPr>
          <p:cNvPr id="27" name="26 CuadroTexto"/>
          <p:cNvSpPr txBox="1"/>
          <p:nvPr/>
        </p:nvSpPr>
        <p:spPr>
          <a:xfrm>
            <a:off x="683568" y="3861048"/>
            <a:ext cx="165618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 err="1">
                <a:solidFill>
                  <a:srgbClr val="C00000"/>
                </a:solidFill>
              </a:rPr>
              <a:t>Unit</a:t>
            </a:r>
            <a:r>
              <a:rPr lang="es-ES" sz="1600" dirty="0">
                <a:solidFill>
                  <a:srgbClr val="C00000"/>
                </a:solidFill>
              </a:rPr>
              <a:t>/</a:t>
            </a:r>
            <a:r>
              <a:rPr lang="es-ES" sz="1600" dirty="0" err="1">
                <a:solidFill>
                  <a:srgbClr val="C00000"/>
                </a:solidFill>
              </a:rPr>
              <a:t>Course</a:t>
            </a:r>
            <a:r>
              <a:rPr lang="es-ES" sz="1600" dirty="0">
                <a:solidFill>
                  <a:srgbClr val="C00000"/>
                </a:solidFill>
              </a:rPr>
              <a:t> A</a:t>
            </a:r>
          </a:p>
          <a:p>
            <a:r>
              <a:rPr lang="es-ES" sz="1600" dirty="0" err="1">
                <a:solidFill>
                  <a:srgbClr val="C00000"/>
                </a:solidFill>
              </a:rPr>
              <a:t>Unit</a:t>
            </a:r>
            <a:r>
              <a:rPr lang="es-ES" sz="1600" dirty="0">
                <a:solidFill>
                  <a:srgbClr val="C00000"/>
                </a:solidFill>
              </a:rPr>
              <a:t>/</a:t>
            </a:r>
            <a:r>
              <a:rPr lang="es-ES" sz="1600" dirty="0" err="1">
                <a:solidFill>
                  <a:srgbClr val="C00000"/>
                </a:solidFill>
              </a:rPr>
              <a:t>Course</a:t>
            </a:r>
            <a:r>
              <a:rPr lang="es-ES" sz="1600" dirty="0">
                <a:solidFill>
                  <a:srgbClr val="C00000"/>
                </a:solidFill>
              </a:rPr>
              <a:t> B</a:t>
            </a:r>
          </a:p>
          <a:p>
            <a:r>
              <a:rPr lang="es-ES" sz="1600" dirty="0" err="1">
                <a:solidFill>
                  <a:srgbClr val="C00000"/>
                </a:solidFill>
              </a:rPr>
              <a:t>Unit</a:t>
            </a:r>
            <a:r>
              <a:rPr lang="es-ES" sz="1600" dirty="0">
                <a:solidFill>
                  <a:srgbClr val="C00000"/>
                </a:solidFill>
              </a:rPr>
              <a:t> </a:t>
            </a:r>
            <a:r>
              <a:rPr lang="es-ES" sz="1600" dirty="0" err="1">
                <a:solidFill>
                  <a:srgbClr val="C00000"/>
                </a:solidFill>
              </a:rPr>
              <a:t>Course</a:t>
            </a:r>
            <a:r>
              <a:rPr lang="es-ES" sz="1600" dirty="0">
                <a:solidFill>
                  <a:srgbClr val="C00000"/>
                </a:solidFill>
              </a:rPr>
              <a:t> C</a:t>
            </a:r>
          </a:p>
          <a:p>
            <a:r>
              <a:rPr lang="es-ES" sz="1600" dirty="0" err="1">
                <a:solidFill>
                  <a:srgbClr val="C00000"/>
                </a:solidFill>
              </a:rPr>
              <a:t>Unit</a:t>
            </a:r>
            <a:r>
              <a:rPr lang="es-ES" sz="1600" dirty="0">
                <a:solidFill>
                  <a:srgbClr val="C00000"/>
                </a:solidFill>
              </a:rPr>
              <a:t> </a:t>
            </a:r>
            <a:r>
              <a:rPr lang="es-ES" sz="1600" dirty="0" err="1">
                <a:solidFill>
                  <a:srgbClr val="C00000"/>
                </a:solidFill>
              </a:rPr>
              <a:t>Course</a:t>
            </a:r>
            <a:r>
              <a:rPr lang="es-ES" sz="1600" dirty="0">
                <a:solidFill>
                  <a:srgbClr val="C00000"/>
                </a:solidFill>
              </a:rPr>
              <a:t> D</a:t>
            </a:r>
          </a:p>
        </p:txBody>
      </p:sp>
      <p:sp>
        <p:nvSpPr>
          <p:cNvPr id="28" name="27 CuadroTexto"/>
          <p:cNvSpPr txBox="1"/>
          <p:nvPr/>
        </p:nvSpPr>
        <p:spPr>
          <a:xfrm>
            <a:off x="2987824" y="3933056"/>
            <a:ext cx="1656184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 err="1">
                <a:solidFill>
                  <a:srgbClr val="C00000"/>
                </a:solidFill>
              </a:rPr>
              <a:t>Unit</a:t>
            </a:r>
            <a:r>
              <a:rPr lang="es-ES" sz="1600" dirty="0">
                <a:solidFill>
                  <a:srgbClr val="C00000"/>
                </a:solidFill>
              </a:rPr>
              <a:t>/</a:t>
            </a:r>
            <a:r>
              <a:rPr lang="es-ES" sz="1600" dirty="0" err="1">
                <a:solidFill>
                  <a:srgbClr val="C00000"/>
                </a:solidFill>
              </a:rPr>
              <a:t>Course</a:t>
            </a:r>
            <a:r>
              <a:rPr lang="es-ES" sz="1600" dirty="0">
                <a:solidFill>
                  <a:srgbClr val="C00000"/>
                </a:solidFill>
              </a:rPr>
              <a:t> A</a:t>
            </a:r>
          </a:p>
          <a:p>
            <a:r>
              <a:rPr lang="es-ES" sz="1600" dirty="0" err="1">
                <a:solidFill>
                  <a:srgbClr val="C00000"/>
                </a:solidFill>
              </a:rPr>
              <a:t>Unit</a:t>
            </a:r>
            <a:r>
              <a:rPr lang="es-ES" sz="1600" dirty="0">
                <a:solidFill>
                  <a:srgbClr val="C00000"/>
                </a:solidFill>
              </a:rPr>
              <a:t>/</a:t>
            </a:r>
            <a:r>
              <a:rPr lang="es-ES" sz="1600" dirty="0" err="1">
                <a:solidFill>
                  <a:srgbClr val="C00000"/>
                </a:solidFill>
              </a:rPr>
              <a:t>Course</a:t>
            </a:r>
            <a:r>
              <a:rPr lang="es-ES" sz="1600" dirty="0">
                <a:solidFill>
                  <a:srgbClr val="C00000"/>
                </a:solidFill>
              </a:rPr>
              <a:t> B</a:t>
            </a:r>
          </a:p>
          <a:p>
            <a:r>
              <a:rPr lang="es-ES" sz="1600" dirty="0" err="1">
                <a:solidFill>
                  <a:srgbClr val="C00000"/>
                </a:solidFill>
              </a:rPr>
              <a:t>Unit</a:t>
            </a:r>
            <a:r>
              <a:rPr lang="es-ES" sz="1600" dirty="0">
                <a:solidFill>
                  <a:srgbClr val="C00000"/>
                </a:solidFill>
              </a:rPr>
              <a:t> </a:t>
            </a:r>
            <a:r>
              <a:rPr lang="es-ES" sz="1600" dirty="0" err="1">
                <a:solidFill>
                  <a:srgbClr val="C00000"/>
                </a:solidFill>
              </a:rPr>
              <a:t>Course</a:t>
            </a:r>
            <a:r>
              <a:rPr lang="es-ES" sz="1600" dirty="0">
                <a:solidFill>
                  <a:srgbClr val="C00000"/>
                </a:solidFill>
              </a:rPr>
              <a:t> C</a:t>
            </a:r>
          </a:p>
          <a:p>
            <a:r>
              <a:rPr lang="es-ES" sz="1600" dirty="0" err="1">
                <a:solidFill>
                  <a:srgbClr val="C00000"/>
                </a:solidFill>
              </a:rPr>
              <a:t>Unit</a:t>
            </a:r>
            <a:r>
              <a:rPr lang="es-ES" sz="1600" dirty="0">
                <a:solidFill>
                  <a:srgbClr val="C00000"/>
                </a:solidFill>
              </a:rPr>
              <a:t> </a:t>
            </a:r>
            <a:r>
              <a:rPr lang="es-ES" sz="1600" dirty="0" err="1">
                <a:solidFill>
                  <a:srgbClr val="C00000"/>
                </a:solidFill>
              </a:rPr>
              <a:t>Course</a:t>
            </a:r>
            <a:r>
              <a:rPr lang="es-ES" sz="1600" dirty="0">
                <a:solidFill>
                  <a:srgbClr val="C00000"/>
                </a:solidFill>
              </a:rPr>
              <a:t> D</a:t>
            </a:r>
          </a:p>
          <a:p>
            <a:r>
              <a:rPr lang="es-ES" sz="1600" dirty="0" err="1">
                <a:solidFill>
                  <a:srgbClr val="C00000"/>
                </a:solidFill>
              </a:rPr>
              <a:t>Unit</a:t>
            </a:r>
            <a:r>
              <a:rPr lang="es-ES" sz="1600" dirty="0">
                <a:solidFill>
                  <a:srgbClr val="C00000"/>
                </a:solidFill>
              </a:rPr>
              <a:t>/</a:t>
            </a:r>
            <a:r>
              <a:rPr lang="es-ES" sz="1600" dirty="0" err="1">
                <a:solidFill>
                  <a:srgbClr val="C00000"/>
                </a:solidFill>
              </a:rPr>
              <a:t>Course</a:t>
            </a:r>
            <a:r>
              <a:rPr lang="es-ES" sz="1600" dirty="0">
                <a:solidFill>
                  <a:srgbClr val="C00000"/>
                </a:solidFill>
              </a:rPr>
              <a:t> E</a:t>
            </a:r>
          </a:p>
          <a:p>
            <a:r>
              <a:rPr lang="es-ES" sz="1600" dirty="0" err="1">
                <a:solidFill>
                  <a:srgbClr val="C00000"/>
                </a:solidFill>
              </a:rPr>
              <a:t>Unit</a:t>
            </a:r>
            <a:r>
              <a:rPr lang="es-ES" sz="1600" dirty="0">
                <a:solidFill>
                  <a:srgbClr val="C00000"/>
                </a:solidFill>
              </a:rPr>
              <a:t>/</a:t>
            </a:r>
            <a:r>
              <a:rPr lang="es-ES" sz="1600" dirty="0" err="1">
                <a:solidFill>
                  <a:srgbClr val="C00000"/>
                </a:solidFill>
              </a:rPr>
              <a:t>Course</a:t>
            </a:r>
            <a:r>
              <a:rPr lang="es-ES" sz="1600" dirty="0">
                <a:solidFill>
                  <a:srgbClr val="C00000"/>
                </a:solidFill>
              </a:rPr>
              <a:t> F</a:t>
            </a:r>
          </a:p>
        </p:txBody>
      </p:sp>
      <p:sp>
        <p:nvSpPr>
          <p:cNvPr id="29" name="28 CuadroTexto"/>
          <p:cNvSpPr txBox="1"/>
          <p:nvPr/>
        </p:nvSpPr>
        <p:spPr>
          <a:xfrm>
            <a:off x="5292080" y="3861048"/>
            <a:ext cx="165618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 err="1">
                <a:solidFill>
                  <a:srgbClr val="C00000"/>
                </a:solidFill>
              </a:rPr>
              <a:t>Unit</a:t>
            </a:r>
            <a:r>
              <a:rPr lang="es-ES" sz="1600" dirty="0">
                <a:solidFill>
                  <a:srgbClr val="C00000"/>
                </a:solidFill>
              </a:rPr>
              <a:t>/</a:t>
            </a:r>
            <a:r>
              <a:rPr lang="es-ES" sz="1600" dirty="0" err="1">
                <a:solidFill>
                  <a:srgbClr val="C00000"/>
                </a:solidFill>
              </a:rPr>
              <a:t>Course</a:t>
            </a:r>
            <a:r>
              <a:rPr lang="es-ES" sz="1600" dirty="0">
                <a:solidFill>
                  <a:srgbClr val="C00000"/>
                </a:solidFill>
              </a:rPr>
              <a:t> A</a:t>
            </a:r>
          </a:p>
          <a:p>
            <a:r>
              <a:rPr lang="es-ES" sz="1600" dirty="0" err="1">
                <a:solidFill>
                  <a:srgbClr val="C00000"/>
                </a:solidFill>
              </a:rPr>
              <a:t>Unit</a:t>
            </a:r>
            <a:r>
              <a:rPr lang="es-ES" sz="1600" dirty="0">
                <a:solidFill>
                  <a:srgbClr val="C00000"/>
                </a:solidFill>
              </a:rPr>
              <a:t>/</a:t>
            </a:r>
            <a:r>
              <a:rPr lang="es-ES" sz="1600" dirty="0" err="1">
                <a:solidFill>
                  <a:srgbClr val="C00000"/>
                </a:solidFill>
              </a:rPr>
              <a:t>Course</a:t>
            </a:r>
            <a:r>
              <a:rPr lang="es-ES" sz="1600" dirty="0">
                <a:solidFill>
                  <a:srgbClr val="C00000"/>
                </a:solidFill>
              </a:rPr>
              <a:t> B</a:t>
            </a:r>
          </a:p>
          <a:p>
            <a:r>
              <a:rPr lang="es-ES" sz="1600" dirty="0" err="1">
                <a:solidFill>
                  <a:srgbClr val="C00000"/>
                </a:solidFill>
              </a:rPr>
              <a:t>Unit</a:t>
            </a:r>
            <a:r>
              <a:rPr lang="es-ES" sz="1600" dirty="0">
                <a:solidFill>
                  <a:srgbClr val="C00000"/>
                </a:solidFill>
              </a:rPr>
              <a:t> </a:t>
            </a:r>
            <a:r>
              <a:rPr lang="es-ES" sz="1600" dirty="0" err="1">
                <a:solidFill>
                  <a:srgbClr val="C00000"/>
                </a:solidFill>
              </a:rPr>
              <a:t>Course</a:t>
            </a:r>
            <a:r>
              <a:rPr lang="es-ES" sz="1600" dirty="0">
                <a:solidFill>
                  <a:srgbClr val="C00000"/>
                </a:solidFill>
              </a:rPr>
              <a:t> C</a:t>
            </a:r>
          </a:p>
          <a:p>
            <a:r>
              <a:rPr lang="es-ES" sz="1600" dirty="0" err="1">
                <a:solidFill>
                  <a:srgbClr val="C00000"/>
                </a:solidFill>
              </a:rPr>
              <a:t>Unit</a:t>
            </a:r>
            <a:r>
              <a:rPr lang="es-ES" sz="1600" dirty="0">
                <a:solidFill>
                  <a:srgbClr val="C00000"/>
                </a:solidFill>
              </a:rPr>
              <a:t> </a:t>
            </a:r>
            <a:r>
              <a:rPr lang="es-ES" sz="1600" dirty="0" err="1">
                <a:solidFill>
                  <a:srgbClr val="C00000"/>
                </a:solidFill>
              </a:rPr>
              <a:t>Course</a:t>
            </a:r>
            <a:r>
              <a:rPr lang="es-ES" sz="1600" dirty="0">
                <a:solidFill>
                  <a:srgbClr val="C00000"/>
                </a:solidFill>
              </a:rPr>
              <a:t> D</a:t>
            </a:r>
          </a:p>
          <a:p>
            <a:r>
              <a:rPr lang="es-ES" sz="1600" dirty="0" err="1">
                <a:solidFill>
                  <a:srgbClr val="C00000"/>
                </a:solidFill>
              </a:rPr>
              <a:t>Unit</a:t>
            </a:r>
            <a:r>
              <a:rPr lang="es-ES" sz="1600" dirty="0">
                <a:solidFill>
                  <a:srgbClr val="C00000"/>
                </a:solidFill>
              </a:rPr>
              <a:t> </a:t>
            </a:r>
            <a:r>
              <a:rPr lang="es-ES" sz="1600" dirty="0" err="1">
                <a:solidFill>
                  <a:srgbClr val="C00000"/>
                </a:solidFill>
              </a:rPr>
              <a:t>Course</a:t>
            </a:r>
            <a:r>
              <a:rPr lang="es-ES" sz="1600" dirty="0">
                <a:solidFill>
                  <a:srgbClr val="C00000"/>
                </a:solidFill>
              </a:rPr>
              <a:t> E</a:t>
            </a:r>
          </a:p>
        </p:txBody>
      </p:sp>
      <p:sp>
        <p:nvSpPr>
          <p:cNvPr id="17" name="16 CuadroTexto"/>
          <p:cNvSpPr txBox="1">
            <a:spLocks noChangeArrowheads="1"/>
          </p:cNvSpPr>
          <p:nvPr/>
        </p:nvSpPr>
        <p:spPr bwMode="auto">
          <a:xfrm>
            <a:off x="438666" y="500041"/>
            <a:ext cx="4863484" cy="461665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 eaLnBrk="1" hangingPunct="1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es-ES_tradnl" sz="2400" dirty="0">
                <a:solidFill>
                  <a:schemeClr val="tx1"/>
                </a:solidFill>
              </a:rPr>
              <a:t> </a:t>
            </a:r>
            <a:r>
              <a:rPr lang="es-ES_tradnl" sz="2400" dirty="0" err="1">
                <a:solidFill>
                  <a:schemeClr val="tx1"/>
                </a:solidFill>
              </a:rPr>
              <a:t>Measure</a:t>
            </a:r>
            <a:r>
              <a:rPr lang="es-ES_tradnl" sz="2400" dirty="0">
                <a:solidFill>
                  <a:schemeClr val="tx1"/>
                </a:solidFill>
              </a:rPr>
              <a:t> </a:t>
            </a:r>
            <a:r>
              <a:rPr lang="es-ES_tradnl" sz="2400" dirty="0" err="1">
                <a:solidFill>
                  <a:schemeClr val="tx1"/>
                </a:solidFill>
              </a:rPr>
              <a:t>student</a:t>
            </a:r>
            <a:r>
              <a:rPr lang="es-ES_tradnl" sz="2400" dirty="0">
                <a:solidFill>
                  <a:schemeClr val="tx1"/>
                </a:solidFill>
              </a:rPr>
              <a:t> </a:t>
            </a:r>
            <a:r>
              <a:rPr lang="es-ES_tradnl" sz="2400" dirty="0" err="1">
                <a:solidFill>
                  <a:schemeClr val="tx1"/>
                </a:solidFill>
              </a:rPr>
              <a:t>workload</a:t>
            </a:r>
            <a:endParaRPr lang="es-ES_tradnl" sz="2400" dirty="0">
              <a:solidFill>
                <a:schemeClr val="tx1"/>
              </a:solidFill>
            </a:endParaRPr>
          </a:p>
        </p:txBody>
      </p:sp>
      <p:pic>
        <p:nvPicPr>
          <p:cNvPr id="18" name="17 Imagen" descr="C:\Users\user\AppData\Local\Temp\Logo Tuning Academy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92280" y="332656"/>
            <a:ext cx="1650722" cy="809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16519676"/>
      </p:ext>
    </p:extLst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107763" dir="2700000" algn="ctr" rotWithShape="0">
            <a:srgbClr val="808080"/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s-ES" sz="20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107763" dir="2700000" algn="ctr" rotWithShape="0">
            <a:srgbClr val="808080"/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s-ES" sz="20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14934</TotalTime>
  <Words>1136</Words>
  <Application>Microsoft Office PowerPoint</Application>
  <PresentationFormat>Presentación en pantalla (4:3)</PresentationFormat>
  <Paragraphs>280</Paragraphs>
  <Slides>15</Slides>
  <Notes>8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23" baseType="lpstr">
      <vt:lpstr>ＭＳ Ｐゴシック</vt:lpstr>
      <vt:lpstr>Arial</vt:lpstr>
      <vt:lpstr>Calibri</vt:lpstr>
      <vt:lpstr>Comic Sans MS</vt:lpstr>
      <vt:lpstr>Monotype Sorts</vt:lpstr>
      <vt:lpstr>Times New Roman</vt:lpstr>
      <vt:lpstr>Wingdings</vt:lpstr>
      <vt:lpstr>Diseño predeterminado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MAIDA</dc:creator>
  <cp:lastModifiedBy>Ivan Dyukarev</cp:lastModifiedBy>
  <cp:revision>610</cp:revision>
  <dcterms:created xsi:type="dcterms:W3CDTF">2006-05-24T14:06:44Z</dcterms:created>
  <dcterms:modified xsi:type="dcterms:W3CDTF">2018-03-21T05:48:13Z</dcterms:modified>
</cp:coreProperties>
</file>